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42"/>
  </p:notesMasterIdLst>
  <p:handoutMasterIdLst>
    <p:handoutMasterId r:id="rId43"/>
  </p:handoutMasterIdLst>
  <p:sldIdLst>
    <p:sldId id="256" r:id="rId2"/>
    <p:sldId id="339" r:id="rId3"/>
    <p:sldId id="280" r:id="rId4"/>
    <p:sldId id="340" r:id="rId5"/>
    <p:sldId id="380" r:id="rId6"/>
    <p:sldId id="324" r:id="rId7"/>
    <p:sldId id="410" r:id="rId8"/>
    <p:sldId id="462" r:id="rId9"/>
    <p:sldId id="478" r:id="rId10"/>
    <p:sldId id="412" r:id="rId11"/>
    <p:sldId id="476" r:id="rId12"/>
    <p:sldId id="472" r:id="rId13"/>
    <p:sldId id="421" r:id="rId14"/>
    <p:sldId id="448" r:id="rId15"/>
    <p:sldId id="477" r:id="rId16"/>
    <p:sldId id="417" r:id="rId17"/>
    <p:sldId id="437" r:id="rId18"/>
    <p:sldId id="431" r:id="rId19"/>
    <p:sldId id="469" r:id="rId20"/>
    <p:sldId id="470" r:id="rId21"/>
    <p:sldId id="430" r:id="rId22"/>
    <p:sldId id="463" r:id="rId23"/>
    <p:sldId id="464" r:id="rId24"/>
    <p:sldId id="466" r:id="rId25"/>
    <p:sldId id="471" r:id="rId26"/>
    <p:sldId id="467" r:id="rId27"/>
    <p:sldId id="468" r:id="rId28"/>
    <p:sldId id="473" r:id="rId29"/>
    <p:sldId id="434" r:id="rId30"/>
    <p:sldId id="435" r:id="rId31"/>
    <p:sldId id="436" r:id="rId32"/>
    <p:sldId id="474" r:id="rId33"/>
    <p:sldId id="445" r:id="rId34"/>
    <p:sldId id="438" r:id="rId35"/>
    <p:sldId id="440" r:id="rId36"/>
    <p:sldId id="442" r:id="rId37"/>
    <p:sldId id="450" r:id="rId38"/>
    <p:sldId id="451" r:id="rId39"/>
    <p:sldId id="456" r:id="rId40"/>
    <p:sldId id="461" r:id="rId41"/>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023"/>
    <a:srgbClr val="465E9C"/>
    <a:srgbClr val="BA7417"/>
    <a:srgbClr val="BC771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75878" autoAdjust="0"/>
  </p:normalViewPr>
  <p:slideViewPr>
    <p:cSldViewPr>
      <p:cViewPr varScale="1">
        <p:scale>
          <a:sx n="97" d="100"/>
          <a:sy n="97" d="100"/>
        </p:scale>
        <p:origin x="736" y="68"/>
      </p:cViewPr>
      <p:guideLst>
        <p:guide orient="horz" pos="1620"/>
        <p:guide pos="2880"/>
      </p:guideLst>
    </p:cSldViewPr>
  </p:slideViewPr>
  <p:outlineViewPr>
    <p:cViewPr>
      <p:scale>
        <a:sx n="33" d="100"/>
        <a:sy n="33" d="100"/>
      </p:scale>
      <p:origin x="0" y="-132"/>
    </p:cViewPr>
  </p:outlineViewPr>
  <p:notesTextViewPr>
    <p:cViewPr>
      <p:scale>
        <a:sx n="1" d="1"/>
        <a:sy n="1" d="1"/>
      </p:scale>
      <p:origin x="0" y="0"/>
    </p:cViewPr>
  </p:notesTextViewPr>
  <p:sorterViewPr>
    <p:cViewPr>
      <p:scale>
        <a:sx n="106" d="100"/>
        <a:sy n="106" d="100"/>
      </p:scale>
      <p:origin x="0" y="0"/>
    </p:cViewPr>
  </p:sorterViewPr>
  <p:notesViewPr>
    <p:cSldViewPr>
      <p:cViewPr varScale="1">
        <p:scale>
          <a:sx n="76" d="100"/>
          <a:sy n="76" d="100"/>
        </p:scale>
        <p:origin x="288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0C6037-C58A-499B-8334-21DE712E61D6}"/>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90A5048A-2D85-49DD-8AA8-72C8BB609D4E}"/>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DEAC2722-48D1-4992-B995-9E0E2084662A}" type="datetimeFigureOut">
              <a:rPr lang="en-CA" smtClean="0"/>
              <a:t>2020-04-20</a:t>
            </a:fld>
            <a:endParaRPr lang="en-CA"/>
          </a:p>
        </p:txBody>
      </p:sp>
      <p:sp>
        <p:nvSpPr>
          <p:cNvPr id="4" name="Footer Placeholder 3">
            <a:extLst>
              <a:ext uri="{FF2B5EF4-FFF2-40B4-BE49-F238E27FC236}">
                <a16:creationId xmlns:a16="http://schemas.microsoft.com/office/drawing/2014/main" id="{1CC0D3CF-A708-4A05-9C1A-5B287AA1A590}"/>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7F4977CB-D791-47B2-8BCB-76A20089B0E6}"/>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35882B0D-5C3B-4F93-A60F-159C4D36C6CE}" type="slidenum">
              <a:rPr lang="en-CA" smtClean="0"/>
              <a:t>‹#›</a:t>
            </a:fld>
            <a:endParaRPr lang="en-CA"/>
          </a:p>
        </p:txBody>
      </p:sp>
    </p:spTree>
    <p:extLst>
      <p:ext uri="{BB962C8B-B14F-4D97-AF65-F5344CB8AC3E}">
        <p14:creationId xmlns:p14="http://schemas.microsoft.com/office/powerpoint/2010/main" val="25937237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a:extLst>
              <a:ext uri="{FF2B5EF4-FFF2-40B4-BE49-F238E27FC236}">
                <a16:creationId xmlns:a16="http://schemas.microsoft.com/office/drawing/2014/main" id="{1299F1CD-BB41-45E3-934B-DE046CA3B08B}"/>
              </a:ext>
            </a:extLst>
          </p:cNvPr>
          <p:cNvSpPr>
            <a:spLocks noGrp="1" noRot="1" noChangeAspect="1"/>
          </p:cNvSpPr>
          <p:nvPr>
            <p:ph type="sldImg" idx="2"/>
          </p:nvPr>
        </p:nvSpPr>
        <p:spPr>
          <a:xfrm>
            <a:off x="908720" y="255712"/>
            <a:ext cx="3583491" cy="2016224"/>
          </a:xfrm>
          <a:prstGeom prst="rect">
            <a:avLst/>
          </a:prstGeom>
          <a:noFill/>
          <a:ln w="12700">
            <a:solidFill>
              <a:prstClr val="black"/>
            </a:solidFill>
          </a:ln>
        </p:spPr>
        <p:txBody>
          <a:bodyPr vert="horz" lIns="91440" tIns="45720" rIns="91440" bIns="45720" rtlCol="0" anchor="ctr"/>
          <a:lstStyle/>
          <a:p>
            <a:endParaRPr lang="en-CA"/>
          </a:p>
        </p:txBody>
      </p:sp>
      <p:sp>
        <p:nvSpPr>
          <p:cNvPr id="10" name="Notes Placeholder 9">
            <a:extLst>
              <a:ext uri="{FF2B5EF4-FFF2-40B4-BE49-F238E27FC236}">
                <a16:creationId xmlns:a16="http://schemas.microsoft.com/office/drawing/2014/main" id="{AA8F4CB6-0169-45A9-B750-610975AA3466}"/>
              </a:ext>
            </a:extLst>
          </p:cNvPr>
          <p:cNvSpPr>
            <a:spLocks noGrp="1"/>
          </p:cNvSpPr>
          <p:nvPr>
            <p:ph type="body" sz="quarter" idx="3"/>
          </p:nvPr>
        </p:nvSpPr>
        <p:spPr>
          <a:xfrm>
            <a:off x="476672" y="2271936"/>
            <a:ext cx="5832648" cy="655272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1" name="Slide Number Placeholder 10">
            <a:extLst>
              <a:ext uri="{FF2B5EF4-FFF2-40B4-BE49-F238E27FC236}">
                <a16:creationId xmlns:a16="http://schemas.microsoft.com/office/drawing/2014/main" id="{4762C498-E0E9-4A07-88F7-07C0D6617C7F}"/>
              </a:ext>
            </a:extLst>
          </p:cNvPr>
          <p:cNvSpPr>
            <a:spLocks noGrp="1"/>
          </p:cNvSpPr>
          <p:nvPr>
            <p:ph type="sldNum" sz="quarter" idx="5"/>
          </p:nvPr>
        </p:nvSpPr>
        <p:spPr>
          <a:xfrm>
            <a:off x="3212976" y="1263824"/>
            <a:ext cx="2971800" cy="466725"/>
          </a:xfrm>
          <a:prstGeom prst="rect">
            <a:avLst/>
          </a:prstGeom>
        </p:spPr>
        <p:txBody>
          <a:bodyPr vert="horz" lIns="91440" tIns="45720" rIns="91440" bIns="45720" rtlCol="0" anchor="b"/>
          <a:lstStyle>
            <a:lvl1pPr algn="r">
              <a:defRPr sz="1800"/>
            </a:lvl1pPr>
          </a:lstStyle>
          <a:p>
            <a:fld id="{4F680096-4B06-4E27-AFEB-B07A9567B62D}" type="slidenum">
              <a:rPr lang="en-CA" smtClean="0"/>
              <a:pPr/>
              <a:t>‹#›</a:t>
            </a:fld>
            <a:endParaRPr lang="en-CA" dirty="0"/>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lti.cs.vt.edu/OpenDSA/AV/Binary/huffmanCustomBuildA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en.wikipedia.org/wiki/Hard_disk_drive" TargetMode="External"/><Relationship Id="rId3" Type="http://schemas.openxmlformats.org/officeDocument/2006/relationships/hyperlink" Target="https://en.wikipedia.org/wiki/Computer_storage" TargetMode="External"/><Relationship Id="rId7" Type="http://schemas.openxmlformats.org/officeDocument/2006/relationships/hyperlink" Target="https://en.wikipedia.org/wiki/Parity_bit#RAID" TargetMode="External"/><Relationship Id="rId12" Type="http://schemas.openxmlformats.org/officeDocument/2006/relationships/hyperlink" Target="https://en.wikipedia.org/wiki/Backup"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Disk_mirroring" TargetMode="External"/><Relationship Id="rId11" Type="http://schemas.openxmlformats.org/officeDocument/2006/relationships/hyperlink" Target="https://en.wikipedia.org/wiki/Data_loss" TargetMode="External"/><Relationship Id="rId5" Type="http://schemas.openxmlformats.org/officeDocument/2006/relationships/hyperlink" Target="https://en.wikipedia.org/wiki/Data_striping" TargetMode="External"/><Relationship Id="rId10" Type="http://schemas.openxmlformats.org/officeDocument/2006/relationships/hyperlink" Target="https://en.wikipedia.org/wiki/Standard_RAID_levels#cite_note-1" TargetMode="External"/><Relationship Id="rId4" Type="http://schemas.openxmlformats.org/officeDocument/2006/relationships/hyperlink" Target="https://en.wikipedia.org/wiki/RAID" TargetMode="External"/><Relationship Id="rId9" Type="http://schemas.openxmlformats.org/officeDocument/2006/relationships/hyperlink" Target="https://en.wikipedia.org/wiki/Storage_Networking_Industry_Assoc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cademia.edu/12429529/A_Survey_Of_Architectural_Approaches_for_Data_Compression_in_Cache_and_Main_Memory_System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2838" y="438150"/>
            <a:ext cx="4632325" cy="2606675"/>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r>
              <a:rPr lang="en-CA" dirty="0"/>
              <a:t>Backup with encryption</a:t>
            </a:r>
          </a:p>
        </p:txBody>
      </p:sp>
      <p:sp>
        <p:nvSpPr>
          <p:cNvPr id="5" name="Slide Number Placeholder 4">
            <a:extLst>
              <a:ext uri="{FF2B5EF4-FFF2-40B4-BE49-F238E27FC236}">
                <a16:creationId xmlns:a16="http://schemas.microsoft.com/office/drawing/2014/main" id="{2C212B38-0074-475B-9CD3-73D78E1E3BAA}"/>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1</a:t>
            </a:fld>
            <a:endParaRPr lang="en-CA"/>
          </a:p>
        </p:txBody>
      </p:sp>
    </p:spTree>
    <p:extLst>
      <p:ext uri="{BB962C8B-B14F-4D97-AF65-F5344CB8AC3E}">
        <p14:creationId xmlns:p14="http://schemas.microsoft.com/office/powerpoint/2010/main" val="273371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dirty="0"/>
              <a:t>https://en.wikipedia.org/wiki/Data_compression</a:t>
            </a:r>
          </a:p>
          <a:p>
            <a:r>
              <a:rPr lang="en-CA" dirty="0"/>
              <a:t>https://en.wikipedia.org/wiki/DEFLATE</a:t>
            </a:r>
          </a:p>
          <a:p>
            <a:r>
              <a:rPr lang="en-US" dirty="0"/>
              <a:t>Both use </a:t>
            </a:r>
            <a:r>
              <a:rPr lang="en-CA" dirty="0"/>
              <a:t>sophisticated mathematics, pattern matching and analysis, and add the overhead of a dictionary/table to determine how to replace the redundancies.</a:t>
            </a:r>
          </a:p>
          <a:p>
            <a:endParaRPr lang="en-US" dirty="0"/>
          </a:p>
          <a:p>
            <a:pPr lvl="0"/>
            <a:r>
              <a:rPr lang="en-CA" dirty="0"/>
              <a:t>Are Pop Lyrics Getting More Repetitive? https://pudding.cool/2017/05/song-repetition/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visual illustration of the matching and replacement of duplicate strings with pointer, i.e. LZW compression</a:t>
            </a:r>
            <a:br>
              <a:rPr lang="en-CA" dirty="0"/>
            </a:br>
            <a:r>
              <a:rPr lang="en-CA" dirty="0"/>
              <a:t>Load page and page/arrow down until "</a:t>
            </a:r>
            <a:r>
              <a:rPr lang="en-CA" b="1" dirty="0"/>
              <a:t>Measuring Repetitive Lyrics With Compression" </a:t>
            </a:r>
            <a:r>
              <a:rPr lang="en-CA" b="0" dirty="0"/>
              <a:t>stays at top of page, then slowly press down arrow to see </a:t>
            </a:r>
            <a:r>
              <a:rPr lang="en-CA" b="0" dirty="0" err="1"/>
              <a:t>annimation</a:t>
            </a:r>
            <a:endParaRPr lang="en-CA" b="0" dirty="0"/>
          </a:p>
          <a:p>
            <a:endParaRPr lang="en-US" dirty="0"/>
          </a:p>
          <a:p>
            <a:pPr lvl="0"/>
            <a:r>
              <a:rPr lang="en-CA" dirty="0"/>
              <a:t>Huffman coding (https://www.huffmancoding.com/my-uncle)</a:t>
            </a:r>
          </a:p>
          <a:p>
            <a:pPr lvl="0"/>
            <a:r>
              <a:rPr lang="en-CA" dirty="0"/>
              <a:t>In order to get out of writing the final exam, David Huffman's professor gave the problem of finding the most efficient binary coding for a given set of symbols. The problem had been worked on by Huffman's professor who worked with Claude Shannon, the father of information theory and one of the greatest pioneers in computer science. Huffman's professor neglected to say that there was no obvious solution and no mathematical proof. So Huffman, not knowing it was impossible, solved the problem. His algorithm continues to be widely used.</a:t>
            </a:r>
          </a:p>
          <a:p>
            <a:pPr lvl="0"/>
            <a:endParaRPr lang="en-US" dirty="0"/>
          </a:p>
          <a:p>
            <a:r>
              <a:rPr lang="en-US" dirty="0"/>
              <a:t>https://www.youtube.com/watch?v=ZdooBTdW5bM (how to compress )</a:t>
            </a:r>
            <a:br>
              <a:rPr lang="en-US" dirty="0"/>
            </a:br>
            <a:r>
              <a:rPr lang="en-US" dirty="0"/>
              <a:t>go to 4:30 in the video to decompress the bits at the end. Each encoded bit takes you down one branch of the tree.</a:t>
            </a:r>
          </a:p>
          <a:p>
            <a:endParaRPr lang="en-US" dirty="0"/>
          </a:p>
          <a:p>
            <a:r>
              <a:rPr lang="en-US" dirty="0"/>
              <a:t>For a quick encode &amp; decode explanation, see David Esposito's mini lecture/demonstration:</a:t>
            </a:r>
          </a:p>
          <a:p>
            <a:r>
              <a:rPr lang="en-US" dirty="0"/>
              <a:t>https://www.youtube.com/watch?v=AqFliCFNBWI (quick review of compression)</a:t>
            </a:r>
          </a:p>
          <a:p>
            <a:r>
              <a:rPr lang="en-US" dirty="0"/>
              <a:t>https://www.youtube.com/watch?v=kJE5u7PFY2E (the simplicity of decoding using binary trees)</a:t>
            </a:r>
            <a:br>
              <a:rPr lang="en-US" dirty="0"/>
            </a:br>
            <a:r>
              <a:rPr lang="en-CA" dirty="0"/>
              <a:t>raw text:	sally sells sea shells </a:t>
            </a:r>
          </a:p>
          <a:p>
            <a:r>
              <a:rPr lang="en-CA" dirty="0" err="1"/>
              <a:t>charArray</a:t>
            </a:r>
            <a:r>
              <a:rPr lang="en-CA" dirty="0"/>
              <a:t>:	s	a	l	y	_	e	h</a:t>
            </a:r>
          </a:p>
          <a:p>
            <a:r>
              <a:rPr lang="en-CA" dirty="0" err="1"/>
              <a:t>counterAr</a:t>
            </a:r>
            <a:r>
              <a:rPr lang="en-CA" dirty="0"/>
              <a:t>:	6	2	6	1	3	3	1</a:t>
            </a:r>
            <a:br>
              <a:rPr lang="en-CA" dirty="0"/>
            </a:br>
            <a:r>
              <a:rPr lang="en-CA" dirty="0"/>
              <a:t>Frequency of unique char used to build binary tree.</a:t>
            </a:r>
            <a:endParaRPr lang="en-US" dirty="0"/>
          </a:p>
        </p:txBody>
      </p:sp>
      <p:sp>
        <p:nvSpPr>
          <p:cNvPr id="5" name="Slide Number Placeholder 4">
            <a:extLst>
              <a:ext uri="{FF2B5EF4-FFF2-40B4-BE49-F238E27FC236}">
                <a16:creationId xmlns:a16="http://schemas.microsoft.com/office/drawing/2014/main" id="{6185D41C-FB92-4926-914C-5DEE69F797C1}"/>
              </a:ext>
            </a:extLst>
          </p:cNvPr>
          <p:cNvSpPr>
            <a:spLocks noGrp="1"/>
          </p:cNvSpPr>
          <p:nvPr>
            <p:ph type="sldNum" sz="quarter" idx="5"/>
          </p:nvPr>
        </p:nvSpPr>
        <p:spPr/>
        <p:txBody>
          <a:bodyPr/>
          <a:lstStyle/>
          <a:p>
            <a:fld id="{6B4AFDE2-38B7-476D-8121-40D77B7EA414}" type="slidenum">
              <a:rPr lang="en-CA" smtClean="0"/>
              <a:pPr/>
              <a:t>10</a:t>
            </a:fld>
            <a:endParaRPr lang="en-CA"/>
          </a:p>
        </p:txBody>
      </p:sp>
      <p:sp>
        <p:nvSpPr>
          <p:cNvPr id="8" name="Slide Image Placeholder 7">
            <a:extLst>
              <a:ext uri="{FF2B5EF4-FFF2-40B4-BE49-F238E27FC236}">
                <a16:creationId xmlns:a16="http://schemas.microsoft.com/office/drawing/2014/main" id="{C98A3FE8-9E6F-4B86-8795-88BCDA8E2B6F}"/>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15406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8050" y="255588"/>
            <a:ext cx="3584575" cy="2016125"/>
          </a:xfrm>
        </p:spPr>
      </p:sp>
      <p:sp>
        <p:nvSpPr>
          <p:cNvPr id="3" name="Notes Placeholder 2"/>
          <p:cNvSpPr>
            <a:spLocks noGrp="1"/>
          </p:cNvSpPr>
          <p:nvPr>
            <p:ph type="body" idx="1"/>
          </p:nvPr>
        </p:nvSpPr>
        <p:spPr/>
        <p:txBody>
          <a:bodyPr/>
          <a:lstStyle/>
          <a:p>
            <a:r>
              <a:rPr lang="en-CA" sz="1200" dirty="0">
                <a:solidFill>
                  <a:schemeClr val="bg1"/>
                </a:solidFill>
              </a:rPr>
              <a:t>The Lempel–</a:t>
            </a:r>
            <a:r>
              <a:rPr lang="en-CA" sz="1200" dirty="0" err="1">
                <a:solidFill>
                  <a:schemeClr val="bg1"/>
                </a:solidFill>
              </a:rPr>
              <a:t>Ziv</a:t>
            </a:r>
            <a:r>
              <a:rPr lang="en-CA" sz="1200" dirty="0">
                <a:solidFill>
                  <a:schemeClr val="bg1"/>
                </a:solidFill>
              </a:rPr>
              <a:t>–Welch </a:t>
            </a:r>
            <a:r>
              <a:rPr lang="en-CA" dirty="0"/>
              <a:t>lossless compression algorithm powers gifs, </a:t>
            </a:r>
            <a:r>
              <a:rPr lang="en-CA" dirty="0" err="1"/>
              <a:t>pngs</a:t>
            </a:r>
            <a:r>
              <a:rPr lang="en-CA" dirty="0"/>
              <a:t>, and most archive formats (zip, </a:t>
            </a:r>
            <a:r>
              <a:rPr lang="en-CA" dirty="0" err="1"/>
              <a:t>gzip</a:t>
            </a:r>
            <a:r>
              <a:rPr lang="en-CA" dirty="0"/>
              <a:t>, </a:t>
            </a:r>
            <a:r>
              <a:rPr lang="en-CA" dirty="0" err="1"/>
              <a:t>rar</a:t>
            </a:r>
            <a:r>
              <a:rPr lang="en-CA" dirty="0"/>
              <a:t>...). </a:t>
            </a:r>
          </a:p>
          <a:p>
            <a:r>
              <a:rPr lang="en-CA" dirty="0"/>
              <a:t>What does this have to do with pop music? </a:t>
            </a:r>
          </a:p>
          <a:p>
            <a:r>
              <a:rPr lang="en-CA" dirty="0"/>
              <a:t>The Lempel-Ziv algorithm works by exploiting repeated sequences. </a:t>
            </a:r>
          </a:p>
          <a:p>
            <a:r>
              <a:rPr lang="en-CA" dirty="0"/>
              <a:t>How efficiently LZ can compress a text is directly related to the number and length of the repeated sections. </a:t>
            </a:r>
          </a:p>
          <a:p>
            <a:r>
              <a:rPr lang="en-CA" dirty="0"/>
              <a:t>By compressing song lyrics and comparing compression rates, repetition in lyrics can be measured.</a:t>
            </a:r>
          </a:p>
          <a:p>
            <a:endParaRPr lang="en-CA" dirty="0"/>
          </a:p>
          <a:p>
            <a:r>
              <a:rPr lang="en-CA" dirty="0"/>
              <a:t>https://pudding.cool/2017/05/song-repetition/</a:t>
            </a:r>
          </a:p>
        </p:txBody>
      </p:sp>
      <p:sp>
        <p:nvSpPr>
          <p:cNvPr id="4" name="Slide Number Placeholder 3"/>
          <p:cNvSpPr>
            <a:spLocks noGrp="1"/>
          </p:cNvSpPr>
          <p:nvPr>
            <p:ph type="sldNum" sz="quarter" idx="5"/>
          </p:nvPr>
        </p:nvSpPr>
        <p:spPr/>
        <p:txBody>
          <a:bodyPr/>
          <a:lstStyle/>
          <a:p>
            <a:fld id="{4F680096-4B06-4E27-AFEB-B07A9567B62D}" type="slidenum">
              <a:rPr lang="en-CA" smtClean="0"/>
              <a:pPr/>
              <a:t>11</a:t>
            </a:fld>
            <a:endParaRPr lang="en-CA" dirty="0"/>
          </a:p>
        </p:txBody>
      </p:sp>
    </p:spTree>
    <p:extLst>
      <p:ext uri="{BB962C8B-B14F-4D97-AF65-F5344CB8AC3E}">
        <p14:creationId xmlns:p14="http://schemas.microsoft.com/office/powerpoint/2010/main" val="2770280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Huffman coding is a lossless data compression algorithm. </a:t>
            </a:r>
            <a:br>
              <a:rPr lang="en-CA" dirty="0"/>
            </a:br>
            <a:r>
              <a:rPr lang="en-CA" dirty="0"/>
              <a:t>Huffman encoding assigns variable-length codes based on the frequency of characters. (The encoding process is briefly illustrated in the notes below and the algorithm is shown in the animation.)</a:t>
            </a:r>
            <a:br>
              <a:rPr lang="en-CA" dirty="0"/>
            </a:br>
            <a:r>
              <a:rPr lang="en-CA" dirty="0"/>
              <a:t>So how is a meaningless string of encoded bits then decoded back into characters?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Decoding information (shown on the slide as a flowchart) is included along with the encoded data. The more repeated characters there are, the higher the compression.</a:t>
            </a:r>
          </a:p>
          <a:p>
            <a:endParaRPr lang="en-CA" dirty="0"/>
          </a:p>
          <a:p>
            <a:r>
              <a:rPr lang="en-CA" dirty="0"/>
              <a:t>Use cursor to walk thru flowchart, click for each letter found. i.e. 1 0 [click] 110 [click] 0 [click] 0 [click] 1 0 [click] 1 1 1  [click] 0 [click] 0 [click] </a:t>
            </a:r>
          </a:p>
          <a:p>
            <a:r>
              <a:rPr lang="en-CA" dirty="0"/>
              <a:t>The shortest path is for the most frequently used characters, or path length is inversely proportional to character frequency.</a:t>
            </a:r>
          </a:p>
          <a:p>
            <a:endParaRPr lang="en-CA" dirty="0"/>
          </a:p>
          <a:p>
            <a:r>
              <a:rPr lang="en-CA" dirty="0"/>
              <a:t>animation of Huffman binary tree building:</a:t>
            </a:r>
            <a:br>
              <a:rPr lang="en-CA" dirty="0"/>
            </a:br>
            <a:r>
              <a:rPr lang="en-CA" dirty="0">
                <a:hlinkClick r:id="rId3"/>
              </a:rPr>
              <a:t>http://lti.cs.vt.edu/OpenDSA/AV/Binary/huffmanCustomBuildAV.html</a:t>
            </a:r>
            <a:r>
              <a:rPr lang="en-CA" dirty="0"/>
              <a:t>  (script is runnable but a bit broken with no titles on buttons)</a:t>
            </a:r>
          </a:p>
          <a:p>
            <a:r>
              <a:rPr lang="en-CA" dirty="0"/>
              <a:t>To encode and decode the word "LOSSLESS" which has 2 L characters, one O, four S, and one E, copy and paste with the quotes  </a:t>
            </a:r>
            <a:r>
              <a:rPr lang="en-CA" b="1" dirty="0"/>
              <a:t>"L,2,  O,1,  S,4,  E,1"</a:t>
            </a:r>
            <a:r>
              <a:rPr lang="en-CA" dirty="0"/>
              <a:t>  and click Run which is the top left button or empty square (don't press Enter), then click ( &gt; ) Forward.</a:t>
            </a:r>
            <a:br>
              <a:rPr lang="en-CA" dirty="0"/>
            </a:br>
            <a:endParaRPr lang="en-CA" dirty="0"/>
          </a:p>
          <a:p>
            <a:r>
              <a:rPr lang="en-CA" sz="1200" b="0" kern="1200" dirty="0">
                <a:solidFill>
                  <a:schemeClr val="tx1"/>
                </a:solidFill>
                <a:effectLst/>
                <a:latin typeface="+mn-lt"/>
                <a:ea typeface="+mn-ea"/>
                <a:cs typeface="+mn-cs"/>
              </a:rPr>
              <a:t>Flowchart on slide is representing a binary tree used to decode. They are functionally identical, flowcharts are for people, binary trees are a software data structure. See https://en.wikipedia.org/wiki/Binary_tree</a:t>
            </a:r>
          </a:p>
          <a:p>
            <a:br>
              <a:rPr lang="en-CA" dirty="0"/>
            </a:br>
            <a:r>
              <a:rPr lang="en-CA" sz="1200" b="1" u="sng" kern="1200" dirty="0">
                <a:solidFill>
                  <a:schemeClr val="tx1"/>
                </a:solidFill>
                <a:effectLst/>
                <a:latin typeface="+mn-lt"/>
                <a:ea typeface="+mn-ea"/>
                <a:cs typeface="+mn-cs"/>
              </a:rPr>
              <a:t>Huffman Coding</a:t>
            </a:r>
            <a:br>
              <a:rPr lang="en-CA" sz="1200" b="1" kern="1200" dirty="0">
                <a:solidFill>
                  <a:schemeClr val="tx1"/>
                </a:solidFill>
                <a:effectLst/>
                <a:latin typeface="+mn-lt"/>
                <a:ea typeface="+mn-ea"/>
                <a:cs typeface="+mn-cs"/>
              </a:rPr>
            </a:br>
            <a:r>
              <a:rPr lang="en-CA" sz="1200" b="1" kern="1200" dirty="0">
                <a:solidFill>
                  <a:schemeClr val="tx1"/>
                </a:solidFill>
                <a:effectLst/>
                <a:latin typeface="Consolas" panose="020B0609020204030204" pitchFamily="49" charset="0"/>
                <a:ea typeface="+mn-ea"/>
                <a:cs typeface="+mn-cs"/>
              </a:rPr>
              <a:t>raw text:   LOSSLESS         &lt;== 8 char X 8 bits = 64 bits </a:t>
            </a:r>
            <a:br>
              <a:rPr lang="en-CA" sz="1200" b="1" kern="1200" dirty="0">
                <a:solidFill>
                  <a:schemeClr val="tx1"/>
                </a:solidFill>
                <a:effectLst/>
                <a:latin typeface="Consolas" panose="020B0609020204030204" pitchFamily="49" charset="0"/>
                <a:ea typeface="+mn-ea"/>
                <a:cs typeface="+mn-cs"/>
              </a:rPr>
            </a:br>
            <a:r>
              <a:rPr lang="en-CA" sz="1200" b="1" kern="1200" dirty="0" err="1">
                <a:solidFill>
                  <a:schemeClr val="tx1"/>
                </a:solidFill>
                <a:effectLst/>
                <a:latin typeface="Consolas" panose="020B0609020204030204" pitchFamily="49" charset="0"/>
                <a:ea typeface="+mn-ea"/>
                <a:cs typeface="+mn-cs"/>
              </a:rPr>
              <a:t>charArray</a:t>
            </a:r>
            <a:r>
              <a:rPr lang="en-CA" sz="1200" b="1" kern="1200" dirty="0">
                <a:solidFill>
                  <a:schemeClr val="tx1"/>
                </a:solidFill>
                <a:effectLst/>
                <a:latin typeface="Consolas" panose="020B0609020204030204" pitchFamily="49" charset="0"/>
                <a:ea typeface="+mn-ea"/>
                <a:cs typeface="+mn-cs"/>
              </a:rPr>
              <a:t>:  L   O   S   E    &lt;== unique chars in text</a:t>
            </a:r>
            <a:br>
              <a:rPr lang="en-CA" sz="1200" b="1" kern="1200" dirty="0">
                <a:solidFill>
                  <a:schemeClr val="tx1"/>
                </a:solidFill>
                <a:effectLst/>
                <a:latin typeface="Consolas" panose="020B0609020204030204" pitchFamily="49" charset="0"/>
                <a:ea typeface="+mn-ea"/>
                <a:cs typeface="+mn-cs"/>
              </a:rPr>
            </a:br>
            <a:r>
              <a:rPr lang="en-CA" sz="1200" b="1" kern="1200" dirty="0" err="1">
                <a:solidFill>
                  <a:schemeClr val="tx1"/>
                </a:solidFill>
                <a:effectLst/>
                <a:latin typeface="Consolas" panose="020B0609020204030204" pitchFamily="49" charset="0"/>
                <a:ea typeface="+mn-ea"/>
                <a:cs typeface="+mn-cs"/>
              </a:rPr>
              <a:t>counterAr</a:t>
            </a:r>
            <a:r>
              <a:rPr lang="en-CA" sz="1200" b="1" kern="1200" dirty="0">
                <a:solidFill>
                  <a:schemeClr val="tx1"/>
                </a:solidFill>
                <a:effectLst/>
                <a:latin typeface="Consolas" panose="020B0609020204030204" pitchFamily="49" charset="0"/>
                <a:ea typeface="+mn-ea"/>
                <a:cs typeface="+mn-cs"/>
              </a:rPr>
              <a:t>:  2   1   4   1    &lt;== count char in text</a:t>
            </a:r>
            <a:br>
              <a:rPr lang="en-CA" sz="1200" b="1" kern="1200" dirty="0">
                <a:solidFill>
                  <a:schemeClr val="tx1"/>
                </a:solidFill>
                <a:effectLst/>
                <a:latin typeface="Consolas" panose="020B0609020204030204" pitchFamily="49" charset="0"/>
                <a:ea typeface="+mn-ea"/>
                <a:cs typeface="+mn-cs"/>
              </a:rPr>
            </a:br>
            <a:r>
              <a:rPr lang="en-CA" sz="1200" b="1" kern="1200" dirty="0" err="1">
                <a:solidFill>
                  <a:schemeClr val="tx1"/>
                </a:solidFill>
                <a:effectLst/>
                <a:latin typeface="Consolas" panose="020B0609020204030204" pitchFamily="49" charset="0"/>
                <a:ea typeface="+mn-ea"/>
                <a:cs typeface="+mn-cs"/>
              </a:rPr>
              <a:t>Huff.Code</a:t>
            </a:r>
            <a:r>
              <a:rPr lang="en-CA" sz="1200" b="1" kern="1200" dirty="0">
                <a:solidFill>
                  <a:schemeClr val="tx1"/>
                </a:solidFill>
                <a:effectLst/>
                <a:latin typeface="Consolas" panose="020B0609020204030204" pitchFamily="49" charset="0"/>
                <a:ea typeface="+mn-ea"/>
                <a:cs typeface="+mn-cs"/>
              </a:rPr>
              <a:t>:  10  110 0   111  &lt;== variable-length binary based on frequency of characters (see above animation for encoding process)</a:t>
            </a:r>
            <a:br>
              <a:rPr lang="en-CA" sz="1200" b="1" kern="1200" dirty="0">
                <a:solidFill>
                  <a:schemeClr val="tx1"/>
                </a:solidFill>
                <a:effectLst/>
                <a:latin typeface="Consolas" panose="020B0609020204030204" pitchFamily="49" charset="0"/>
                <a:ea typeface="+mn-ea"/>
                <a:cs typeface="+mn-cs"/>
              </a:rPr>
            </a:br>
            <a:br>
              <a:rPr lang="en-CA" sz="1200" b="1" kern="1200" dirty="0">
                <a:solidFill>
                  <a:schemeClr val="tx1"/>
                </a:solidFill>
                <a:effectLst/>
                <a:latin typeface="+mn-lt"/>
                <a:ea typeface="+mn-ea"/>
                <a:cs typeface="+mn-cs"/>
              </a:rPr>
            </a:br>
            <a:r>
              <a:rPr lang="en-CA" sz="1200" b="1" kern="1200" dirty="0">
                <a:solidFill>
                  <a:schemeClr val="tx1"/>
                </a:solidFill>
                <a:effectLst/>
                <a:latin typeface="Consolas" panose="020B0609020204030204" pitchFamily="49" charset="0"/>
                <a:ea typeface="+mn-ea"/>
                <a:cs typeface="+mn-cs"/>
              </a:rPr>
              <a:t>encode:     </a:t>
            </a:r>
            <a:r>
              <a:rPr lang="en-CA" sz="1200" b="1" u="sng" kern="1200" dirty="0">
                <a:solidFill>
                  <a:schemeClr val="tx1"/>
                </a:solidFill>
                <a:effectLst/>
                <a:latin typeface="Consolas" panose="020B0609020204030204" pitchFamily="49" charset="0"/>
                <a:ea typeface="+mn-ea"/>
                <a:cs typeface="+mn-cs"/>
              </a:rPr>
              <a:t>1 0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1 1 0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1 0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1 1 1</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0</a:t>
            </a:r>
            <a:r>
              <a:rPr lang="en-CA" sz="1200" b="1" kern="1200" dirty="0">
                <a:solidFill>
                  <a:schemeClr val="tx1"/>
                </a:solidFill>
                <a:effectLst/>
                <a:latin typeface="Consolas" panose="020B0609020204030204" pitchFamily="49" charset="0"/>
                <a:ea typeface="+mn-ea"/>
                <a:cs typeface="+mn-cs"/>
              </a:rPr>
              <a:t> </a:t>
            </a:r>
            <a:r>
              <a:rPr lang="en-CA" sz="1200" b="1" u="sng" kern="1200" dirty="0">
                <a:solidFill>
                  <a:schemeClr val="tx1"/>
                </a:solidFill>
                <a:effectLst/>
                <a:latin typeface="Consolas" panose="020B0609020204030204" pitchFamily="49" charset="0"/>
                <a:ea typeface="+mn-ea"/>
                <a:cs typeface="+mn-cs"/>
              </a:rPr>
              <a:t>0</a:t>
            </a:r>
            <a:r>
              <a:rPr lang="en-CA" sz="1200" b="1" kern="1200" dirty="0">
                <a:solidFill>
                  <a:schemeClr val="tx1"/>
                </a:solidFill>
                <a:effectLst/>
                <a:latin typeface="Consolas" panose="020B0609020204030204" pitchFamily="49" charset="0"/>
                <a:ea typeface="+mn-ea"/>
                <a:cs typeface="+mn-cs"/>
              </a:rPr>
              <a:t>    &lt;== </a:t>
            </a:r>
            <a:r>
              <a:rPr lang="en-CA" sz="1200" b="1" kern="1200" dirty="0">
                <a:solidFill>
                  <a:schemeClr val="tx1"/>
                </a:solidFill>
                <a:effectLst/>
                <a:latin typeface="+mn-lt"/>
                <a:ea typeface="+mn-ea"/>
                <a:cs typeface="+mn-cs"/>
              </a:rPr>
              <a:t>substitute each char in text for Huffman code, 14 bits or 22% of original </a:t>
            </a:r>
            <a:br>
              <a:rPr lang="en-CA" sz="1200" b="1"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                                                                                   plus </a:t>
            </a:r>
            <a:r>
              <a:rPr lang="en-CA" sz="1200" kern="1200" dirty="0" err="1">
                <a:solidFill>
                  <a:schemeClr val="tx1"/>
                </a:solidFill>
                <a:effectLst/>
                <a:latin typeface="+mn-lt"/>
                <a:ea typeface="+mn-ea"/>
                <a:cs typeface="+mn-cs"/>
              </a:rPr>
              <a:t>charArray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counterAR</a:t>
            </a:r>
            <a:r>
              <a:rPr lang="en-CA" sz="1200" kern="1200" dirty="0">
                <a:solidFill>
                  <a:schemeClr val="tx1"/>
                </a:solidFill>
                <a:effectLst/>
                <a:latin typeface="+mn-lt"/>
                <a:ea typeface="+mn-ea"/>
                <a:cs typeface="+mn-cs"/>
              </a:rPr>
              <a:t> to recreate binary tree</a:t>
            </a:r>
            <a:br>
              <a:rPr lang="en-CA" sz="1200" kern="1200" dirty="0">
                <a:solidFill>
                  <a:schemeClr val="tx1"/>
                </a:solidFill>
                <a:effectLst/>
                <a:latin typeface="+mn-lt"/>
                <a:ea typeface="+mn-ea"/>
                <a:cs typeface="+mn-cs"/>
              </a:rPr>
            </a:br>
            <a:r>
              <a:rPr lang="en-CA" sz="1200" b="1" kern="1200" dirty="0">
                <a:solidFill>
                  <a:schemeClr val="tx1"/>
                </a:solidFill>
                <a:effectLst/>
                <a:latin typeface="+mn-lt"/>
                <a:ea typeface="+mn-ea"/>
                <a:cs typeface="+mn-cs"/>
              </a:rPr>
              <a:t>decode:     1 goes right, 0 goes down/left, stop at end node, get char, restart at top.</a:t>
            </a:r>
            <a:br>
              <a:rPr lang="en-CA" sz="1200" b="1" kern="1200" dirty="0">
                <a:solidFill>
                  <a:schemeClr val="tx1"/>
                </a:solidFill>
                <a:effectLst/>
                <a:latin typeface="+mn-lt"/>
                <a:ea typeface="+mn-ea"/>
                <a:cs typeface="+mn-cs"/>
              </a:rPr>
            </a:br>
            <a:r>
              <a:rPr lang="en-CA" sz="1200" b="1" kern="1200" dirty="0">
                <a:solidFill>
                  <a:schemeClr val="tx1"/>
                </a:solidFill>
                <a:effectLst/>
                <a:latin typeface="+mn-lt"/>
                <a:ea typeface="+mn-ea"/>
                <a:cs typeface="+mn-cs"/>
              </a:rPr>
              <a:t>            shortest path in binary tree for most frequent characters</a:t>
            </a:r>
            <a:endParaRPr lang="en-CA" dirty="0"/>
          </a:p>
          <a:p>
            <a:endParaRPr lang="en-CA" dirty="0"/>
          </a:p>
        </p:txBody>
      </p:sp>
      <p:sp>
        <p:nvSpPr>
          <p:cNvPr id="5" name="Slide Number Placeholder 4">
            <a:extLst>
              <a:ext uri="{FF2B5EF4-FFF2-40B4-BE49-F238E27FC236}">
                <a16:creationId xmlns:a16="http://schemas.microsoft.com/office/drawing/2014/main" id="{8C668E62-0B9C-4007-A084-39D52339C07F}"/>
              </a:ext>
            </a:extLst>
          </p:cNvPr>
          <p:cNvSpPr>
            <a:spLocks noGrp="1"/>
          </p:cNvSpPr>
          <p:nvPr>
            <p:ph type="sldNum" sz="quarter" idx="5"/>
          </p:nvPr>
        </p:nvSpPr>
        <p:spPr/>
        <p:txBody>
          <a:bodyPr/>
          <a:lstStyle/>
          <a:p>
            <a:fld id="{6B4AFDE2-38B7-476D-8121-40D77B7EA414}" type="slidenum">
              <a:rPr lang="en-CA" smtClean="0"/>
              <a:pPr/>
              <a:t>12</a:t>
            </a:fld>
            <a:endParaRPr lang="en-CA"/>
          </a:p>
        </p:txBody>
      </p:sp>
      <p:sp>
        <p:nvSpPr>
          <p:cNvPr id="8" name="Slide Image Placeholder 7">
            <a:extLst>
              <a:ext uri="{FF2B5EF4-FFF2-40B4-BE49-F238E27FC236}">
                <a16:creationId xmlns:a16="http://schemas.microsoft.com/office/drawing/2014/main" id="{1B15B5BC-2C8E-4EE0-A6D2-E60B3A769F03}"/>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25189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Lossless files use compression techniques on all the data in the file. </a:t>
            </a:r>
          </a:p>
          <a:p>
            <a:r>
              <a:rPr lang="en-US" dirty="0"/>
              <a:t>Digital, quantitative data such as characters, numbers, and symbols is ALWAYS stored in lossless format.</a:t>
            </a:r>
          </a:p>
          <a:p>
            <a:endParaRPr lang="en-US" dirty="0"/>
          </a:p>
          <a:p>
            <a:r>
              <a:rPr lang="en-CA" sz="1200" b="0" i="0" kern="1200" dirty="0">
                <a:solidFill>
                  <a:schemeClr val="tx1"/>
                </a:solidFill>
                <a:effectLst/>
                <a:latin typeface="+mn-lt"/>
                <a:ea typeface="+mn-ea"/>
                <a:cs typeface="+mn-cs"/>
              </a:rPr>
              <a:t>Data representing qualitative properties in the analog world such as images, audio, and video can be stored as lossless (highest digital resolution of the original encoding/capture.) or "lossy" meaning resolution is reduced resulting in smaller file size. When lossless data is converted from one format to another, there is no loss in </a:t>
            </a:r>
            <a:r>
              <a:rPr lang="en-CA" sz="1200" b="0" i="0" kern="1200">
                <a:solidFill>
                  <a:schemeClr val="tx1"/>
                </a:solidFill>
                <a:effectLst/>
                <a:latin typeface="+mn-lt"/>
                <a:ea typeface="+mn-ea"/>
                <a:cs typeface="+mn-cs"/>
              </a:rPr>
              <a:t>quality during the transformation. </a:t>
            </a:r>
            <a:r>
              <a:rPr lang="en-CA" sz="1200" b="0" i="0" kern="1200" dirty="0">
                <a:solidFill>
                  <a:schemeClr val="tx1"/>
                </a:solidFill>
                <a:effectLst/>
                <a:latin typeface="+mn-lt"/>
                <a:ea typeface="+mn-ea"/>
                <a:cs typeface="+mn-cs"/>
              </a:rPr>
              <a:t>When lossy data is converted from one format to another, quality may be lost with each transformation. </a:t>
            </a:r>
          </a:p>
          <a:p>
            <a:r>
              <a:rPr lang="en-CA" sz="1200" b="0" i="0" kern="1200" dirty="0">
                <a:solidFill>
                  <a:schemeClr val="tx1"/>
                </a:solidFill>
                <a:effectLst/>
                <a:latin typeface="+mn-lt"/>
                <a:ea typeface="+mn-ea"/>
                <a:cs typeface="+mn-cs"/>
              </a:rPr>
              <a:t>FLAC = Free Lossless Audio Codec, ALAC = Apple Lossless Audio Codec.</a:t>
            </a:r>
            <a:endParaRPr lang="en-US" dirty="0"/>
          </a:p>
          <a:p>
            <a:endParaRPr lang="en-US" dirty="0"/>
          </a:p>
          <a:p>
            <a:r>
              <a:rPr lang="en-US" dirty="0"/>
              <a:t>Lossy compression first degrades the quality of original data to reduce the size, then applies compression techniques on the remaining data.</a:t>
            </a:r>
          </a:p>
          <a:p>
            <a:r>
              <a:rPr lang="en-US" dirty="0"/>
              <a:t>Lossy files are for end-use only, not for modification/editing which requires original data ( from lossless compression). </a:t>
            </a:r>
          </a:p>
          <a:p>
            <a:r>
              <a:rPr lang="en-US" dirty="0"/>
              <a:t>Creating a Lossy file from a Lossy file would introduce </a:t>
            </a:r>
            <a:r>
              <a:rPr lang="en-CA" dirty="0"/>
              <a:t>additional artifacts and further unnecessary information loss; always create a lossy file from the original, high-resolution source.</a:t>
            </a:r>
            <a:endParaRPr lang="en-US" dirty="0"/>
          </a:p>
          <a:p>
            <a:endParaRPr lang="en-US" dirty="0"/>
          </a:p>
          <a:p>
            <a:r>
              <a:rPr lang="en-US" dirty="0"/>
              <a:t>https://en.wikipedia.org/wiki/Lossless_compression</a:t>
            </a:r>
          </a:p>
          <a:p>
            <a:r>
              <a:rPr lang="en-US" dirty="0"/>
              <a:t>https://en.wikipedia.org/wiki/Lossy_compression</a:t>
            </a:r>
          </a:p>
        </p:txBody>
      </p:sp>
      <p:sp>
        <p:nvSpPr>
          <p:cNvPr id="5" name="Slide Number Placeholder 4">
            <a:extLst>
              <a:ext uri="{FF2B5EF4-FFF2-40B4-BE49-F238E27FC236}">
                <a16:creationId xmlns:a16="http://schemas.microsoft.com/office/drawing/2014/main" id="{CECB181D-DC62-4D9B-9A60-6F1C8EFE1F50}"/>
              </a:ext>
            </a:extLst>
          </p:cNvPr>
          <p:cNvSpPr>
            <a:spLocks noGrp="1"/>
          </p:cNvSpPr>
          <p:nvPr>
            <p:ph type="sldNum" sz="quarter" idx="5"/>
          </p:nvPr>
        </p:nvSpPr>
        <p:spPr/>
        <p:txBody>
          <a:bodyPr/>
          <a:lstStyle/>
          <a:p>
            <a:fld id="{6B4AFDE2-38B7-476D-8121-40D77B7EA414}" type="slidenum">
              <a:rPr lang="en-CA" smtClean="0"/>
              <a:pPr/>
              <a:t>13</a:t>
            </a:fld>
            <a:endParaRPr lang="en-CA"/>
          </a:p>
        </p:txBody>
      </p:sp>
      <p:sp>
        <p:nvSpPr>
          <p:cNvPr id="8" name="Slide Image Placeholder 7">
            <a:extLst>
              <a:ext uri="{FF2B5EF4-FFF2-40B4-BE49-F238E27FC236}">
                <a16:creationId xmlns:a16="http://schemas.microsoft.com/office/drawing/2014/main" id="{6DE1AF44-8D33-48E1-BFD0-737ACFE28A04}"/>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5109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Never give a graphic artist/designer a Lossy file. </a:t>
            </a:r>
          </a:p>
          <a:p>
            <a:endParaRPr lang="en-US" dirty="0"/>
          </a:p>
          <a:p>
            <a:pPr lvl="0"/>
            <a:r>
              <a:rPr lang="en-US" dirty="0"/>
              <a:t>Your eCommerce site must load quickly which means lossy compression of images but the customer likely wants to sample details which means (near) lossless files. You must balance your use of both lossy and lossless to get optimum page load performance.</a:t>
            </a:r>
            <a:endParaRPr lang="en-CA" dirty="0"/>
          </a:p>
          <a:p>
            <a:endParaRPr lang="en-CA" dirty="0"/>
          </a:p>
          <a:p>
            <a:r>
              <a:rPr lang="en-CA" dirty="0"/>
              <a:t>All image formats have different uses and different attributes. Know exactly what image format to use for web use, print, social platforms, logos and much more with this handy cheat sheet. </a:t>
            </a:r>
            <a:r>
              <a:rPr lang="en-US" dirty="0"/>
              <a:t>See https://makeawebsitehub.com/image-formats-mega-cheat-sheets/ </a:t>
            </a:r>
          </a:p>
          <a:p>
            <a:r>
              <a:rPr lang="en-US" dirty="0"/>
              <a:t>https://kinsta.com/blog/optimize-images-for-web/</a:t>
            </a:r>
          </a:p>
          <a:p>
            <a:r>
              <a:rPr lang="en-US" dirty="0"/>
              <a:t>Google: </a:t>
            </a:r>
            <a:r>
              <a:rPr lang="en-CA" dirty="0"/>
              <a:t>optimize lossy and lossless compression for page load performance</a:t>
            </a: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B01F6884-CD4C-4374-A38A-0DFC64FE7E59}"/>
              </a:ext>
            </a:extLst>
          </p:cNvPr>
          <p:cNvSpPr>
            <a:spLocks noGrp="1"/>
          </p:cNvSpPr>
          <p:nvPr>
            <p:ph type="sldNum" sz="quarter" idx="5"/>
          </p:nvPr>
        </p:nvSpPr>
        <p:spPr/>
        <p:txBody>
          <a:bodyPr/>
          <a:lstStyle/>
          <a:p>
            <a:fld id="{6B4AFDE2-38B7-476D-8121-40D77B7EA414}" type="slidenum">
              <a:rPr lang="en-CA" smtClean="0"/>
              <a:pPr/>
              <a:t>14</a:t>
            </a:fld>
            <a:endParaRPr lang="en-CA"/>
          </a:p>
        </p:txBody>
      </p:sp>
      <p:sp>
        <p:nvSpPr>
          <p:cNvPr id="8" name="Slide Image Placeholder 7">
            <a:extLst>
              <a:ext uri="{FF2B5EF4-FFF2-40B4-BE49-F238E27FC236}">
                <a16:creationId xmlns:a16="http://schemas.microsoft.com/office/drawing/2014/main" id="{81717E37-A629-4679-8524-B48FD8F52504}"/>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219916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8050" y="255588"/>
            <a:ext cx="3584575" cy="20161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High-Resolution Audio’s (</a:t>
            </a:r>
            <a:r>
              <a:rPr lang="en-CA" dirty="0" err="1"/>
              <a:t>HRA</a:t>
            </a:r>
            <a:r>
              <a:rPr lang="en-CA" dirty="0"/>
              <a:t>) bitrate of 9,216 kbps is the resolution of many recording studio masters, is nearly seven times higher than that of CD WAV files (1,411 kbps) and almost 29 times higher than that of MP3/AAC (320 kbps). The resolution of the slide images is proportional to the music formats' kilo bits per second.</a:t>
            </a:r>
            <a:endParaRPr lang="en-US" dirty="0"/>
          </a:p>
          <a:p>
            <a:endParaRPr lang="en-CA" dirty="0"/>
          </a:p>
          <a:p>
            <a:r>
              <a:rPr lang="en-CA" dirty="0"/>
              <a:t>The reproduction equipment and the environment where it is used determines suitability. </a:t>
            </a:r>
          </a:p>
          <a:p>
            <a:r>
              <a:rPr lang="en-CA" dirty="0"/>
              <a:t>On the subway, with so-so earphones getting signal from a noisy, weak amplifier on the main board of your smartphone fed by a software DAC from an AAC file, it is hard to notice the difference. </a:t>
            </a:r>
          </a:p>
          <a:p>
            <a:r>
              <a:rPr lang="en-CA" dirty="0"/>
              <a:t>In a quiet room, with excellent speakers played at concert volume by a high power amp fed by a high-quality outboard DAC, </a:t>
            </a:r>
            <a:br>
              <a:rPr lang="en-CA" dirty="0"/>
            </a:br>
            <a:r>
              <a:rPr lang="en-CA" dirty="0"/>
              <a:t>a 24bit/96kHz source sounds like you are in the recording studio and an AAC file sounds like you are still on the subway.</a:t>
            </a:r>
          </a:p>
          <a:p>
            <a:endParaRPr lang="en-CA" dirty="0"/>
          </a:p>
          <a:p>
            <a:r>
              <a:rPr lang="en-US" dirty="0"/>
              <a:t>Apple iTunes made a brilliant compromise on audio files: </a:t>
            </a:r>
          </a:p>
          <a:p>
            <a:pPr marL="171450" indent="-171450">
              <a:buFont typeface="Arial" panose="020B0604020202020204" pitchFamily="34" charset="0"/>
              <a:buChar char="•"/>
            </a:pPr>
            <a:r>
              <a:rPr lang="en-US" dirty="0"/>
              <a:t>the AAC format sounded better than MP3 at the same bitrate and file size. </a:t>
            </a:r>
          </a:p>
          <a:p>
            <a:pPr marL="628650" lvl="1" indent="-171450">
              <a:buFont typeface="Arial" panose="020B0604020202020204" pitchFamily="34" charset="0"/>
              <a:buChar char="•"/>
            </a:pPr>
            <a:r>
              <a:rPr lang="en-US" dirty="0"/>
              <a:t>AAC is now playable on Android but is guaranteed to sound worse. Fixed by purchasing an Apple product.</a:t>
            </a:r>
          </a:p>
          <a:p>
            <a:pPr marL="171450" indent="-171450">
              <a:buFont typeface="Arial" panose="020B0604020202020204" pitchFamily="34" charset="0"/>
              <a:buChar char="•"/>
            </a:pPr>
            <a:r>
              <a:rPr lang="en-US" dirty="0"/>
              <a:t>It sounded good enough the way most Apple users listened to their music.</a:t>
            </a:r>
          </a:p>
          <a:p>
            <a:pPr marL="0" indent="0">
              <a:buFont typeface="Arial" panose="020B0604020202020204" pitchFamily="34" charset="0"/>
              <a:buNone/>
            </a:pPr>
            <a:r>
              <a:rPr lang="en-US" dirty="0"/>
              <a:t>The AAC file size was small enough to </a:t>
            </a:r>
          </a:p>
          <a:p>
            <a:pPr marL="628650" lvl="1" indent="-171450">
              <a:buFont typeface="Arial" panose="020B0604020202020204" pitchFamily="34" charset="0"/>
              <a:buChar char="•"/>
            </a:pPr>
            <a:r>
              <a:rPr lang="en-US" dirty="0"/>
              <a:t>a) not blow up your mobile data plan, </a:t>
            </a:r>
          </a:p>
          <a:p>
            <a:pPr marL="628650" lvl="1" indent="-171450">
              <a:buFont typeface="Arial" panose="020B0604020202020204" pitchFamily="34" charset="0"/>
              <a:buChar char="•"/>
            </a:pPr>
            <a:r>
              <a:rPr lang="en-US" dirty="0"/>
              <a:t>b) not take too long to download, </a:t>
            </a:r>
          </a:p>
          <a:p>
            <a:pPr marL="628650" lvl="1" indent="-171450">
              <a:buFont typeface="Arial" panose="020B0604020202020204" pitchFamily="34" charset="0"/>
              <a:buChar char="•"/>
            </a:pPr>
            <a:r>
              <a:rPr lang="en-US" dirty="0"/>
              <a:t>c) not fill up your iPod / iPhone, </a:t>
            </a:r>
          </a:p>
          <a:p>
            <a:pPr marL="628650" lvl="1" indent="-171450">
              <a:buFont typeface="Arial" panose="020B0604020202020204" pitchFamily="34" charset="0"/>
              <a:buChar char="•"/>
            </a:pPr>
            <a:r>
              <a:rPr lang="en-US" dirty="0"/>
              <a:t>d) allow you to make many more iTunes purchases. </a:t>
            </a:r>
          </a:p>
          <a:p>
            <a:pPr lvl="0"/>
            <a:endParaRPr lang="en-US" dirty="0"/>
          </a:p>
          <a:p>
            <a:pPr lvl="0"/>
            <a:r>
              <a:rPr lang="en-US" dirty="0"/>
              <a:t>Size of one hour of music:</a:t>
            </a:r>
          </a:p>
          <a:p>
            <a:pPr lvl="0"/>
            <a:r>
              <a:rPr lang="en-CA" dirty="0"/>
              <a:t>CD/WAV: 1,411.2 kbps, 16 bit, 44.1 </a:t>
            </a:r>
            <a:r>
              <a:rPr lang="en-CA" dirty="0" err="1"/>
              <a:t>KHz</a:t>
            </a:r>
            <a:r>
              <a:rPr lang="en-CA" dirty="0"/>
              <a:t>, 635.04 MB  </a:t>
            </a:r>
            <a:r>
              <a:rPr lang="en-CA" b="1" dirty="0"/>
              <a:t>100% baseline</a:t>
            </a:r>
          </a:p>
          <a:p>
            <a:pPr lvl="0"/>
            <a:r>
              <a:rPr lang="en-US" dirty="0"/>
              <a:t>MP3/AAC: 320 kbps, </a:t>
            </a:r>
            <a:r>
              <a:rPr lang="en-CA" dirty="0"/>
              <a:t>144.0 MB   23% of WAV, 7% of HRA</a:t>
            </a:r>
          </a:p>
          <a:p>
            <a:pPr lvl="0"/>
            <a:r>
              <a:rPr lang="en-US" dirty="0"/>
              <a:t>F</a:t>
            </a:r>
            <a:r>
              <a:rPr lang="en-CA" dirty="0"/>
              <a:t>LAC: lossless, about 50% of WAV or HRA native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a:t>RA: 9,216 kbps, 24 bit, 96KHz, ~4 GB native format is 6.5 times the size of a WAV file which is why HRA is always shipped in FLAC file format.</a:t>
            </a:r>
          </a:p>
          <a:p>
            <a:pPr lvl="0"/>
            <a:r>
              <a:rPr lang="en-CA" dirty="0"/>
              <a:t>HRA in FLAC format is ~2 GB or 327% of WAV</a:t>
            </a:r>
          </a:p>
          <a:p>
            <a:pPr lvl="0"/>
            <a:endParaRPr lang="en-CA" dirty="0"/>
          </a:p>
          <a:p>
            <a:pPr lvl="0"/>
            <a:r>
              <a:rPr lang="en-CA" dirty="0"/>
              <a:t>In one professor's </a:t>
            </a:r>
            <a:r>
              <a:rPr lang="en-CA" dirty="0" err="1"/>
              <a:t>HRA</a:t>
            </a:r>
            <a:r>
              <a:rPr lang="en-CA" dirty="0"/>
              <a:t> collection of 1,000+ files, the average size is 63 MB per file.</a:t>
            </a:r>
          </a:p>
          <a:p>
            <a:pPr lvl="0"/>
            <a:endParaRPr lang="en-CA" dirty="0"/>
          </a:p>
          <a:p>
            <a:r>
              <a:rPr lang="en-CA" dirty="0"/>
              <a:t>https://www.stereophile.com/features/308mp3cd/index.html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https://www.whathifi.com/us/advice/mp3-aac-wav-flac-all-the-audio-file-formats-explained</a:t>
            </a:r>
          </a:p>
          <a:p>
            <a:r>
              <a:rPr lang="en-US" dirty="0"/>
              <a:t>https://en.wikipedia.org/wiki/Vorbis describes </a:t>
            </a:r>
            <a:r>
              <a:rPr lang="en-US" dirty="0" err="1"/>
              <a:t>ogg</a:t>
            </a:r>
            <a:r>
              <a:rPr lang="en-US" dirty="0"/>
              <a:t> file extension</a:t>
            </a:r>
          </a:p>
          <a:p>
            <a:r>
              <a:rPr lang="en-US" dirty="0"/>
              <a:t>https://www.soundguys.com/the-ultimate-guide-to-bluetooth-headphones-aac-20296/</a:t>
            </a:r>
          </a:p>
          <a:p>
            <a:r>
              <a:rPr lang="en-US" dirty="0"/>
              <a:t>https://www.masteringthemix.com/blogs/learn/113159685-sample-rates-and-bit-depth-in-a-nutshell</a:t>
            </a:r>
          </a:p>
          <a:p>
            <a:endParaRPr lang="en-CA" dirty="0"/>
          </a:p>
        </p:txBody>
      </p:sp>
      <p:sp>
        <p:nvSpPr>
          <p:cNvPr id="4" name="Slide Number Placeholder 3"/>
          <p:cNvSpPr>
            <a:spLocks noGrp="1"/>
          </p:cNvSpPr>
          <p:nvPr>
            <p:ph type="sldNum" sz="quarter" idx="5"/>
          </p:nvPr>
        </p:nvSpPr>
        <p:spPr/>
        <p:txBody>
          <a:bodyPr/>
          <a:lstStyle/>
          <a:p>
            <a:fld id="{4F680096-4B06-4E27-AFEB-B07A9567B62D}" type="slidenum">
              <a:rPr lang="en-CA" smtClean="0"/>
              <a:pPr/>
              <a:t>15</a:t>
            </a:fld>
            <a:endParaRPr lang="en-CA" dirty="0"/>
          </a:p>
        </p:txBody>
      </p:sp>
    </p:spTree>
    <p:extLst>
      <p:ext uri="{BB962C8B-B14F-4D97-AF65-F5344CB8AC3E}">
        <p14:creationId xmlns:p14="http://schemas.microsoft.com/office/powerpoint/2010/main" val="2516010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Data archives must be lossless. Higher quality music is lossless. Scalable images must be lossless or RAW format.</a:t>
            </a:r>
          </a:p>
          <a:p>
            <a:r>
              <a:rPr lang="en-US" dirty="0"/>
              <a:t>Everything else is a judgement call as to end-user requirements.</a:t>
            </a:r>
          </a:p>
          <a:p>
            <a:r>
              <a:rPr lang="en-US" dirty="0"/>
              <a:t>The only  thing that is not a judgement call is to use ZIP archive format because every platform can read/write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BOLD formats in slide are Lossless. </a:t>
            </a:r>
            <a:r>
              <a:rPr lang="en-US" b="1" dirty="0" err="1"/>
              <a:t>StuffIt</a:t>
            </a:r>
            <a:r>
              <a:rPr lang="en-US" b="1" dirty="0"/>
              <a:t> (mac OS), .tar.gz (*nix) TAR = </a:t>
            </a:r>
            <a:r>
              <a:rPr lang="en-US" b="1" dirty="0" err="1"/>
              <a:t>T</a:t>
            </a:r>
            <a:r>
              <a:rPr lang="en-US" b="0" dirty="0" err="1"/>
              <a:t>ape</a:t>
            </a:r>
            <a:r>
              <a:rPr lang="en-US" b="1" dirty="0" err="1"/>
              <a:t>AR</a:t>
            </a:r>
            <a:r>
              <a:rPr lang="en-US" b="0" dirty="0" err="1"/>
              <a:t>chive</a:t>
            </a:r>
            <a:r>
              <a:rPr lang="en-US" b="0" dirty="0"/>
              <a:t>.</a:t>
            </a:r>
            <a:br>
              <a:rPr lang="en-US" b="1" dirty="0"/>
            </a:br>
            <a:r>
              <a:rPr lang="en-CA" dirty="0"/>
              <a:t>GIF – Graphics Information File    JPEG – Joint Photographic Experts Group (IBM, Canon, other heavy hitters. Now an ISO organization.) JPEGs can have varying degrees of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RAW </a:t>
            </a:r>
            <a:r>
              <a:rPr lang="en-CA" dirty="0"/>
              <a:t>– raw data from a camera's CCD sensor. </a:t>
            </a:r>
            <a:r>
              <a:rPr lang="en-CA" b="1" i="1" dirty="0">
                <a:solidFill>
                  <a:schemeClr val="tx2"/>
                </a:solidFill>
              </a:rPr>
              <a:t>TIFF </a:t>
            </a:r>
            <a:r>
              <a:rPr lang="en-CA" i="1" dirty="0">
                <a:solidFill>
                  <a:schemeClr val="tx2"/>
                </a:solidFill>
              </a:rPr>
              <a:t>– </a:t>
            </a:r>
            <a:r>
              <a:rPr lang="en-CA" dirty="0">
                <a:solidFill>
                  <a:schemeClr val="tx2"/>
                </a:solidFill>
              </a:rPr>
              <a:t>Tagged Image File Format, </a:t>
            </a:r>
            <a:r>
              <a:rPr lang="en-CA" b="1" dirty="0">
                <a:solidFill>
                  <a:schemeClr val="tx2"/>
                </a:solidFill>
              </a:rPr>
              <a:t>PNG </a:t>
            </a:r>
            <a:r>
              <a:rPr lang="en-CA" dirty="0">
                <a:solidFill>
                  <a:schemeClr val="tx2"/>
                </a:solidFill>
              </a:rPr>
              <a:t>– Portable Network Graphics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Music: </a:t>
            </a:r>
            <a:br>
              <a:rPr lang="en-US" dirty="0"/>
            </a:br>
            <a:r>
              <a:rPr lang="en-CA" dirty="0"/>
              <a:t>AAC = Apple </a:t>
            </a:r>
            <a:r>
              <a:rPr lang="en-US" dirty="0"/>
              <a:t>Audio Codec which works best on Apple iPhones,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FLAC =  Free Lossless Audio Codec. Neither </a:t>
            </a:r>
            <a:r>
              <a:rPr lang="en-US" dirty="0" err="1"/>
              <a:t>ogg</a:t>
            </a:r>
            <a:r>
              <a:rPr lang="en-US" dirty="0"/>
              <a:t> nor FLAC is </a:t>
            </a:r>
            <a:r>
              <a:rPr lang="en-CA" dirty="0"/>
              <a:t>supported by Apple. Both FLAC and </a:t>
            </a:r>
            <a:r>
              <a:rPr lang="en-CA" dirty="0" err="1"/>
              <a:t>ogg</a:t>
            </a:r>
            <a:r>
              <a:rPr lang="en-CA" dirty="0"/>
              <a:t> are free and open software, i.e. royalty-free. Not supporting FLAC / </a:t>
            </a:r>
            <a:r>
              <a:rPr lang="en-CA" dirty="0" err="1"/>
              <a:t>ogg</a:t>
            </a:r>
            <a:r>
              <a:rPr lang="en-CA" dirty="0"/>
              <a:t> is a marketing decision, not a technical or financial one.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WAV is the native Compact Disc (Redbook) music file often stored in FLAC format at about half the file size. (FLAC stores what is common </a:t>
            </a:r>
            <a:r>
              <a:rPr lang="en-CA" dirty="0"/>
              <a:t>to both left and right channels, and only the differences for left &amp; right channels.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WAV files as used on CDs contain music down-sampled from original analog or digital masters to 16bit </a:t>
            </a:r>
            <a:r>
              <a:rPr lang="en-CA" dirty="0"/>
              <a:t>dynamic range </a:t>
            </a:r>
            <a:r>
              <a:rPr lang="en-US" dirty="0"/>
              <a:t>depth / 44.1kHz sample frequency which is 4X better resolution than MP3/AAC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MQA is the newest lossy encoding technique. It is a proprietary format (think royalties) which can deliver </a:t>
            </a:r>
            <a:r>
              <a:rPr lang="en-US" dirty="0" err="1"/>
              <a:t>HiRes</a:t>
            </a:r>
            <a:r>
              <a:rPr lang="en-US" dirty="0"/>
              <a:t> Audio with about twice the file size of CD WAV but 60% of the size of </a:t>
            </a:r>
            <a:r>
              <a:rPr lang="en-CA" dirty="0"/>
              <a:t>24BIT/96kHz file with little noticeable loss in quality; data is stored in FLAC format; used by </a:t>
            </a:r>
            <a:r>
              <a:rPr lang="en-CA" dirty="0" err="1"/>
              <a:t>HiRes</a:t>
            </a:r>
            <a:r>
              <a:rPr lang="en-CA" dirty="0"/>
              <a:t> streaming services.</a:t>
            </a:r>
          </a:p>
          <a:p>
            <a:endParaRPr lang="en-US" dirty="0"/>
          </a:p>
          <a:p>
            <a:r>
              <a:rPr lang="en-US" dirty="0"/>
              <a:t>Many of these formats use </a:t>
            </a:r>
            <a:r>
              <a:rPr lang="en-CA" dirty="0"/>
              <a:t>Lempel–</a:t>
            </a:r>
            <a:r>
              <a:rPr lang="en-CA" dirty="0" err="1"/>
              <a:t>Ziv</a:t>
            </a:r>
            <a:r>
              <a:rPr lang="en-CA" dirty="0"/>
              <a:t>–Welch  and/or Huffman Coding.</a:t>
            </a:r>
            <a:br>
              <a:rPr lang="en-CA" dirty="0"/>
            </a:br>
            <a:endParaRPr lang="en-US" dirty="0"/>
          </a:p>
          <a:p>
            <a:r>
              <a:rPr lang="en-US" dirty="0"/>
              <a:t>Note: MS-Office 2007+ files are compressed when saved as .docx, .pptx, .___x formats. Open with 7zip to inspect contents.</a:t>
            </a:r>
          </a:p>
          <a:p>
            <a:r>
              <a:rPr lang="en-US" dirty="0"/>
              <a:t>Additional file compression into a 7zip file proper yields a little extra compression but not much.</a:t>
            </a:r>
          </a:p>
          <a:p>
            <a:r>
              <a:rPr lang="en-US" dirty="0"/>
              <a:t>Software that utilizes any Music, Video, Image file formats (e.g. VLC) has a built-in decompression function so the data can be used (e.g. as a temporary, uncompressed </a:t>
            </a:r>
            <a:r>
              <a:rPr lang="en-US" dirty="0" err="1"/>
              <a:t>workfile</a:t>
            </a:r>
            <a:r>
              <a:rPr lang="en-US" dirty="0"/>
              <a:t>/stream) and a compression function when the data is saved.</a:t>
            </a:r>
          </a:p>
        </p:txBody>
      </p:sp>
      <p:sp>
        <p:nvSpPr>
          <p:cNvPr id="5" name="Slide Number Placeholder 4">
            <a:extLst>
              <a:ext uri="{FF2B5EF4-FFF2-40B4-BE49-F238E27FC236}">
                <a16:creationId xmlns:a16="http://schemas.microsoft.com/office/drawing/2014/main" id="{1F55BB58-30E4-4D2D-B21E-E71722496C77}"/>
              </a:ext>
            </a:extLst>
          </p:cNvPr>
          <p:cNvSpPr>
            <a:spLocks noGrp="1"/>
          </p:cNvSpPr>
          <p:nvPr>
            <p:ph type="sldNum" sz="quarter" idx="5"/>
          </p:nvPr>
        </p:nvSpPr>
        <p:spPr/>
        <p:txBody>
          <a:bodyPr/>
          <a:lstStyle/>
          <a:p>
            <a:fld id="{6B4AFDE2-38B7-476D-8121-40D77B7EA414}" type="slidenum">
              <a:rPr lang="en-CA" smtClean="0"/>
              <a:pPr/>
              <a:t>16</a:t>
            </a:fld>
            <a:endParaRPr lang="en-CA"/>
          </a:p>
        </p:txBody>
      </p:sp>
      <p:sp>
        <p:nvSpPr>
          <p:cNvPr id="8" name="Slide Image Placeholder 7">
            <a:extLst>
              <a:ext uri="{FF2B5EF4-FFF2-40B4-BE49-F238E27FC236}">
                <a16:creationId xmlns:a16="http://schemas.microsoft.com/office/drawing/2014/main" id="{66F9A548-2014-42CA-ADCE-CE2E090AE8A2}"/>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425499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Increases in transmission latency over TCP/IP can reduce throughput significantly. </a:t>
            </a:r>
          </a:p>
          <a:p>
            <a:pPr lvl="0"/>
            <a:r>
              <a:rPr lang="en-US" dirty="0"/>
              <a:t>E.g. from </a:t>
            </a:r>
            <a:r>
              <a:rPr lang="en-CA" dirty="0"/>
              <a:t>93.5 </a:t>
            </a:r>
            <a:r>
              <a:rPr lang="en-CA" dirty="0" err="1"/>
              <a:t>Mbps</a:t>
            </a:r>
            <a:r>
              <a:rPr lang="en-CA" dirty="0"/>
              <a:t> to 16.2 </a:t>
            </a:r>
            <a:r>
              <a:rPr lang="en-CA" dirty="0" err="1"/>
              <a:t>Mbps</a:t>
            </a:r>
            <a:r>
              <a:rPr lang="en-CA" dirty="0"/>
              <a:t> with 30ms latency or 17% of a zero latency connection.</a:t>
            </a:r>
          </a:p>
          <a:p>
            <a:r>
              <a:rPr lang="en-CA" dirty="0"/>
              <a:t>http://smutz.us/techtips/NetworkLatency.html</a:t>
            </a:r>
          </a:p>
          <a:p>
            <a:endParaRPr lang="en-US" dirty="0"/>
          </a:p>
          <a:p>
            <a:r>
              <a:rPr lang="en-US" dirty="0"/>
              <a:t>SPACE: in addition to the archive’s space, you need space for the unarchived &amp; uncompressed files to be extracted before they can be used. Double clicking on a file within a ZIP archive extracts the file to a temporary area before it is opened. Files with compression built into the software that reads them still require memory or temp work files.</a:t>
            </a:r>
          </a:p>
          <a:p>
            <a:endParaRPr lang="en-US" dirty="0"/>
          </a:p>
          <a:p>
            <a:r>
              <a:rPr lang="en-CA" dirty="0"/>
              <a:t>Integrity</a:t>
            </a:r>
            <a:endParaRPr lang="en-US" dirty="0"/>
          </a:p>
          <a:p>
            <a:r>
              <a:rPr lang="en-CA" dirty="0"/>
              <a:t>Standard compression compresses the individual files, and then archives them into a single file. Data corruption may affect only a single compressed file, not the entire archive, however special zip file recovery tools will be needed and recovery of one, some, or almost all files from a corrupted archive is more about luck than technology.</a:t>
            </a:r>
          </a:p>
          <a:p>
            <a:r>
              <a:rPr lang="en-US" dirty="0"/>
              <a:t>In a solid archive, all </a:t>
            </a:r>
            <a:r>
              <a:rPr lang="en-CA" dirty="0"/>
              <a:t>files are first archived into a single data block and then compressed. It is more efficient because compression of redundancies occurs across all data in all files instead of within individual files. However, it makes recovery very difficult, if not impossible, in cases of corruption. https://en.wikipedia.org/wiki/Solid_compression</a:t>
            </a:r>
          </a:p>
          <a:p>
            <a:r>
              <a:rPr lang="en-CA" dirty="0"/>
              <a:t>There is the "potential for corruption" for anything in storage regardless of format. The issue with archives is their data is usually unrecoverable with any data corruption whatsoever -- even a single bad bit can compromise the archive's integrity and all data can be lost. Even if repair is possible, some data will always be lost. Whereas, if a simple text file had a single bad bit, it would corrupt only a single character within the file.</a:t>
            </a:r>
          </a:p>
        </p:txBody>
      </p:sp>
      <p:sp>
        <p:nvSpPr>
          <p:cNvPr id="5" name="Slide Number Placeholder 4">
            <a:extLst>
              <a:ext uri="{FF2B5EF4-FFF2-40B4-BE49-F238E27FC236}">
                <a16:creationId xmlns:a16="http://schemas.microsoft.com/office/drawing/2014/main" id="{5E314D1A-D1DF-49FB-83D4-2CA5AB566641}"/>
              </a:ext>
            </a:extLst>
          </p:cNvPr>
          <p:cNvSpPr>
            <a:spLocks noGrp="1"/>
          </p:cNvSpPr>
          <p:nvPr>
            <p:ph type="sldNum" sz="quarter" idx="5"/>
          </p:nvPr>
        </p:nvSpPr>
        <p:spPr/>
        <p:txBody>
          <a:bodyPr/>
          <a:lstStyle/>
          <a:p>
            <a:fld id="{6B4AFDE2-38B7-476D-8121-40D77B7EA414}" type="slidenum">
              <a:rPr lang="en-CA" smtClean="0"/>
              <a:pPr/>
              <a:t>17</a:t>
            </a:fld>
            <a:endParaRPr lang="en-CA"/>
          </a:p>
        </p:txBody>
      </p:sp>
      <p:sp>
        <p:nvSpPr>
          <p:cNvPr id="8" name="Slide Image Placeholder 7">
            <a:extLst>
              <a:ext uri="{FF2B5EF4-FFF2-40B4-BE49-F238E27FC236}">
                <a16:creationId xmlns:a16="http://schemas.microsoft.com/office/drawing/2014/main" id="{9EB00F4E-004E-4CD1-92BA-060EB8BD0CE2}"/>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420147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dirty="0"/>
              <a:t>Note: servers always have UPS systems to guard against power failures – surges – brownouts. UPS allows for orderly server shutdown to prevent systems crashing upon power loss.  Many servers also have redundant internal power supplies.</a:t>
            </a:r>
          </a:p>
          <a:p>
            <a:endParaRPr lang="en-CA" dirty="0"/>
          </a:p>
          <a:p>
            <a:r>
              <a:rPr lang="en-CA" dirty="0"/>
              <a:t>All storage devices will eventually fail, especially mechanical drives. Even solid state devices wear naturally with age and more so with high write cycles (program/erase cycles).  See https://www.dell.com/support/article/ca/en/cadhs1/sln156899/hard-drive-why-do-solid-state-devices-ssd-wear-out?lang=en</a:t>
            </a:r>
          </a:p>
          <a:p>
            <a:r>
              <a:rPr lang="en-CA" dirty="0"/>
              <a:t>https://www.howtogeek.com/322856/how-long-do-solid-state-drives-really-last/</a:t>
            </a:r>
          </a:p>
          <a:p>
            <a:endParaRPr lang="en-CA" dirty="0"/>
          </a:p>
          <a:p>
            <a:r>
              <a:rPr lang="en-CA" dirty="0"/>
              <a:t>https://www.researchgate.net/publication/273398289_Soft_Failures_in_Large_Datacenters</a:t>
            </a:r>
          </a:p>
          <a:p>
            <a:r>
              <a:rPr lang="en-CA" dirty="0"/>
              <a:t>https://en.wikipedia.org/wiki/Data_corruption</a:t>
            </a:r>
          </a:p>
          <a:p>
            <a:r>
              <a:rPr lang="en-CA" dirty="0"/>
              <a:t>https://en.wikipedia.org/wiki/Data_degradation</a:t>
            </a:r>
          </a:p>
          <a:p>
            <a:r>
              <a:rPr lang="en-CA" dirty="0"/>
              <a:t>https://electronics.stackexchange.com/questions/27455/how-often-does-bit-rot-occur</a:t>
            </a:r>
          </a:p>
          <a:p>
            <a:r>
              <a:rPr lang="en-CA" dirty="0"/>
              <a:t>https://www.datamation.com/cloud-computing/slideshows/top-10-cloud-computing-failures.html</a:t>
            </a:r>
          </a:p>
        </p:txBody>
      </p:sp>
      <p:sp>
        <p:nvSpPr>
          <p:cNvPr id="5" name="Slide Number Placeholder 4">
            <a:extLst>
              <a:ext uri="{FF2B5EF4-FFF2-40B4-BE49-F238E27FC236}">
                <a16:creationId xmlns:a16="http://schemas.microsoft.com/office/drawing/2014/main" id="{7376D9EF-BD8F-430D-BCD5-3301FDA6267A}"/>
              </a:ext>
            </a:extLst>
          </p:cNvPr>
          <p:cNvSpPr>
            <a:spLocks noGrp="1"/>
          </p:cNvSpPr>
          <p:nvPr>
            <p:ph type="sldNum" sz="quarter" idx="5"/>
          </p:nvPr>
        </p:nvSpPr>
        <p:spPr/>
        <p:txBody>
          <a:bodyPr/>
          <a:lstStyle/>
          <a:p>
            <a:fld id="{6B4AFDE2-38B7-476D-8121-40D77B7EA414}" type="slidenum">
              <a:rPr lang="en-CA" smtClean="0"/>
              <a:pPr/>
              <a:t>18</a:t>
            </a:fld>
            <a:endParaRPr lang="en-CA"/>
          </a:p>
        </p:txBody>
      </p:sp>
      <p:sp>
        <p:nvSpPr>
          <p:cNvPr id="8" name="Slide Image Placeholder 7">
            <a:extLst>
              <a:ext uri="{FF2B5EF4-FFF2-40B4-BE49-F238E27FC236}">
                <a16:creationId xmlns:a16="http://schemas.microsoft.com/office/drawing/2014/main" id="{5CBA04B6-F5C2-4B9A-8518-BA21B17CF82E}"/>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1777080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dirty="0"/>
              <a:t>RAID provides for continuous data integrity in case of storage failure. (RAID is not </a:t>
            </a:r>
            <a:r>
              <a:rPr lang="en-CA"/>
              <a:t>backup.) One </a:t>
            </a:r>
            <a:r>
              <a:rPr lang="en-CA" dirty="0"/>
              <a:t>(or two with RAID 6) drives can fail without system operations or data integrity being compromised. There is reduced overall I/O performance in case of drive failure but no catastrophic loss as there would be without RAID. OS is alerted that a RAID drive has failed and hardware maintenance is required. System operator / IT Administrator should monitor for these alerts.</a:t>
            </a:r>
          </a:p>
          <a:p>
            <a:r>
              <a:rPr lang="en-CA" dirty="0"/>
              <a:t>Note that RAID is usually a hardware level feature of the disk storage controller., the OS mounts this secondary  as a single logical drive – the OS is unaware that the drive it sees is an array of physical drives. RAID requires multiple IDENTICAL drives; allows hot swapping in case of a failed drive. Some *nix systems have a software level RAID feature built into the OS which does not require a hardware RAID disk controller.</a:t>
            </a:r>
          </a:p>
          <a:p>
            <a:endParaRPr lang="en-US" dirty="0"/>
          </a:p>
          <a:p>
            <a:r>
              <a:rPr lang="en-US" dirty="0"/>
              <a:t>A file’s data is “striped” across three drives. A parity value is calculated and written to the fourth drive (minimum three drives needed). </a:t>
            </a:r>
          </a:p>
          <a:p>
            <a:r>
              <a:rPr lang="en-US" dirty="0"/>
              <a:t>The operating system/RAID controller does performance and space balancing across the drives when stripes are written.</a:t>
            </a:r>
          </a:p>
          <a:p>
            <a:r>
              <a:rPr lang="en-US" dirty="0"/>
              <a:t>In the event one drive is lost, simple arithmetic can calculate the missing stripe. There is a performance penalty after a disk loss but not a data loss. The OS issues a message to the sysop that a RAID drive has failed. Call the service technician…The bad drive is hot swapped out and the operating system/RAID controller rebuilds the new drive when the service technician activates the replacement drive.</a:t>
            </a:r>
          </a:p>
          <a:p>
            <a:endParaRPr lang="en-US" dirty="0"/>
          </a:p>
          <a:p>
            <a:r>
              <a:rPr lang="en-US" dirty="0"/>
              <a:t>Servers also have a variety of redundancies to avoid other hardware issues, e.g. dual power supplies, UPS power conditioning systems, </a:t>
            </a:r>
            <a:r>
              <a:rPr lang="en-CA" dirty="0"/>
              <a:t>Error-correcting code memory (ECC memory). </a:t>
            </a:r>
          </a:p>
          <a:p>
            <a:r>
              <a:rPr lang="en-US" dirty="0"/>
              <a:t>M</a:t>
            </a:r>
            <a:r>
              <a:rPr lang="en-CA" dirty="0" err="1"/>
              <a:t>ainframes</a:t>
            </a:r>
            <a:r>
              <a:rPr lang="en-CA" dirty="0"/>
              <a:t> can have redundant array of independent memory (RAIM).</a:t>
            </a:r>
            <a:endParaRPr lang="en-US" dirty="0"/>
          </a:p>
          <a:p>
            <a:r>
              <a:rPr lang="en-US" dirty="0"/>
              <a:t>Small and personal systems use RAID-1 for data protection. Each drive is mirrored by a twin drive. R</a:t>
            </a:r>
            <a:r>
              <a:rPr lang="en-CA" dirty="0"/>
              <a:t>aid-1 mirroring, Fault Tolerance: n − 1 drive failures, requires 2X drives</a:t>
            </a:r>
            <a:br>
              <a:rPr lang="en-CA" dirty="0"/>
            </a:br>
            <a:r>
              <a:rPr lang="en-CA" dirty="0"/>
              <a:t>RAID 5 consists of block-level striping with distributed parity. It requires that all drives but one be present to operate. Upon failure of a single drive, subsequent reads can be calculated from the distributed parity such that no data is lost. RAID 5 requires at least three disks. Fault Tolerance: 1 drive failure, requires minimum 3 drives– n with data, 1 with parity. E.g. Data1=3, Data2=2, Parity=5. Lose 1 (5 – 2 = 3). Lose 2 (5 – 3 = 2). Lose Parity, still have original.</a:t>
            </a:r>
            <a:endParaRPr lang="en-US" dirty="0"/>
          </a:p>
          <a:p>
            <a:r>
              <a:rPr lang="en-CA" dirty="0"/>
              <a:t>https://www.thegeekstuff.com/2010/08/raid-levels-tutorial</a:t>
            </a:r>
          </a:p>
          <a:p>
            <a:r>
              <a:rPr lang="en-CA" dirty="0"/>
              <a:t>https://en.wikipedia.org/wiki/Standard_RAID_levels</a:t>
            </a:r>
          </a:p>
          <a:p>
            <a:r>
              <a:rPr lang="en-CA" dirty="0"/>
              <a:t>In </a:t>
            </a:r>
            <a:r>
              <a:rPr lang="en-CA" dirty="0">
                <a:hlinkClick r:id="rId3" tooltip="Computer storage"/>
              </a:rPr>
              <a:t>computer storage</a:t>
            </a:r>
            <a:r>
              <a:rPr lang="en-CA" dirty="0"/>
              <a:t>, the standard RAID levels comprise a basic set of </a:t>
            </a:r>
            <a:r>
              <a:rPr lang="en-CA" dirty="0">
                <a:hlinkClick r:id="rId4" tooltip="RAID"/>
              </a:rPr>
              <a:t>RAID</a:t>
            </a:r>
            <a:r>
              <a:rPr lang="en-CA" dirty="0"/>
              <a:t> (redundant array of independent disks) configurations that employ the techniques of </a:t>
            </a:r>
            <a:r>
              <a:rPr lang="en-CA" dirty="0">
                <a:hlinkClick r:id="rId5" tooltip="Data striping"/>
              </a:rPr>
              <a:t>striping</a:t>
            </a:r>
            <a:r>
              <a:rPr lang="en-CA" dirty="0"/>
              <a:t>, </a:t>
            </a:r>
            <a:r>
              <a:rPr lang="en-CA" dirty="0">
                <a:hlinkClick r:id="rId6" tooltip="Disk mirroring"/>
              </a:rPr>
              <a:t>mirroring</a:t>
            </a:r>
            <a:r>
              <a:rPr lang="en-CA" dirty="0"/>
              <a:t>, or </a:t>
            </a:r>
            <a:r>
              <a:rPr lang="en-CA" dirty="0">
                <a:hlinkClick r:id="rId7" tooltip="Parity bit"/>
              </a:rPr>
              <a:t>parity</a:t>
            </a:r>
            <a:r>
              <a:rPr lang="en-CA" dirty="0"/>
              <a:t> to create large reliable data stores from multiple general-purpose computer </a:t>
            </a:r>
            <a:r>
              <a:rPr lang="en-CA" dirty="0">
                <a:hlinkClick r:id="rId8" tooltip="Hard disk drive"/>
              </a:rPr>
              <a:t>hard disk drives</a:t>
            </a:r>
            <a:r>
              <a:rPr lang="en-CA" dirty="0"/>
              <a:t> (HDDs). The most common types are RAID 0 (striping), RAID 1 and its variants (mirroring), RAID 5 (distributed parity), and RAID 6 (dual parity). RAID levels and their associated data formats are standardized by the </a:t>
            </a:r>
            <a:r>
              <a:rPr lang="en-CA" dirty="0">
                <a:hlinkClick r:id="rId9" tooltip="Storage Networking Industry Association"/>
              </a:rPr>
              <a:t>Storage Networking Industry Association</a:t>
            </a:r>
            <a:r>
              <a:rPr lang="en-CA" dirty="0"/>
              <a:t> (SNIA) in the Common RAID Disk Drive Format (DDF) standard.</a:t>
            </a:r>
            <a:r>
              <a:rPr lang="en-CA" dirty="0">
                <a:hlinkClick r:id="rId10"/>
              </a:rPr>
              <a:t>[1]</a:t>
            </a:r>
            <a:endParaRPr lang="en-CA" dirty="0"/>
          </a:p>
          <a:p>
            <a:r>
              <a:rPr lang="en-CA" dirty="0"/>
              <a:t>While most RAID levels can provide good protection against and recovery from hardware defects or defective sectors/read errors (hard errors), they do not provide any protection against </a:t>
            </a:r>
            <a:r>
              <a:rPr lang="en-CA" dirty="0">
                <a:hlinkClick r:id="rId11" tooltip="Data loss"/>
              </a:rPr>
              <a:t>data loss</a:t>
            </a:r>
            <a:r>
              <a:rPr lang="en-CA" dirty="0"/>
              <a:t> due to catastrophic failures (fire, water) or soft errors such as user error, software malfunction, malware infection. For valuable data, RAID is only one building block of a larger data loss prevention and recovery scheme, it cannot replace a </a:t>
            </a:r>
            <a:r>
              <a:rPr lang="en-CA" dirty="0">
                <a:hlinkClick r:id="rId12" tooltip="Backup"/>
              </a:rPr>
              <a:t>backup plan</a:t>
            </a:r>
            <a:r>
              <a:rPr lang="en-CA" dirty="0"/>
              <a:t>.</a:t>
            </a:r>
          </a:p>
        </p:txBody>
      </p:sp>
      <p:sp>
        <p:nvSpPr>
          <p:cNvPr id="5" name="Slide Number Placeholder 4">
            <a:extLst>
              <a:ext uri="{FF2B5EF4-FFF2-40B4-BE49-F238E27FC236}">
                <a16:creationId xmlns:a16="http://schemas.microsoft.com/office/drawing/2014/main" id="{1C85336E-D8FE-426D-9D3A-77CAA528FDCD}"/>
              </a:ext>
            </a:extLst>
          </p:cNvPr>
          <p:cNvSpPr>
            <a:spLocks noGrp="1"/>
          </p:cNvSpPr>
          <p:nvPr>
            <p:ph type="sldNum" sz="quarter" idx="5"/>
          </p:nvPr>
        </p:nvSpPr>
        <p:spPr/>
        <p:txBody>
          <a:bodyPr/>
          <a:lstStyle/>
          <a:p>
            <a:fld id="{6B4AFDE2-38B7-476D-8121-40D77B7EA414}" type="slidenum">
              <a:rPr lang="en-CA" smtClean="0"/>
              <a:pPr/>
              <a:t>19</a:t>
            </a:fld>
            <a:endParaRPr lang="en-CA"/>
          </a:p>
        </p:txBody>
      </p:sp>
      <p:sp>
        <p:nvSpPr>
          <p:cNvPr id="8" name="Slide Image Placeholder 7">
            <a:extLst>
              <a:ext uri="{FF2B5EF4-FFF2-40B4-BE49-F238E27FC236}">
                <a16:creationId xmlns:a16="http://schemas.microsoft.com/office/drawing/2014/main" id="{BC77CCAB-F741-4509-B6BD-C686CFB6BD25}"/>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69060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982289CA-1E43-4829-8C78-3677F9EF3E3F}"/>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2</a:t>
            </a:fld>
            <a:endParaRPr lang="en-CA"/>
          </a:p>
        </p:txBody>
      </p:sp>
    </p:spTree>
    <p:extLst>
      <p:ext uri="{BB962C8B-B14F-4D97-AF65-F5344CB8AC3E}">
        <p14:creationId xmlns:p14="http://schemas.microsoft.com/office/powerpoint/2010/main" val="1758017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If drive is always connected, it is not a backup, just a copy – i.e. neither geographically separate nor platform independent.</a:t>
            </a:r>
            <a:endParaRPr lang="en-CA" dirty="0"/>
          </a:p>
          <a:p>
            <a:endParaRPr lang="en-CA" dirty="0"/>
          </a:p>
          <a:p>
            <a:r>
              <a:rPr lang="en-CA" dirty="0"/>
              <a:t>http://www.pcworld.com/article/2974385/windows/how-to-use-windows-10s-file-history-backup-feature.html</a:t>
            </a:r>
          </a:p>
          <a:p>
            <a:r>
              <a:rPr lang="en-CA" dirty="0"/>
              <a:t>By default, Windows 10's File History will back up all the folders in your User folder. If you also want other folders backed up, you must configure it. This is an issue in corporate environments – do you have enough control over where users save their files? Are you always consistent about where you store your own data? File History is for user data recovery, not system recovery.</a:t>
            </a:r>
            <a:endParaRPr lang="en-US" dirty="0"/>
          </a:p>
          <a:p>
            <a:endParaRPr lang="en-US" dirty="0"/>
          </a:p>
          <a:p>
            <a:r>
              <a:rPr lang="en-CA" dirty="0"/>
              <a:t>Apple </a:t>
            </a:r>
            <a:r>
              <a:rPr lang="en-CA" dirty="0" err="1"/>
              <a:t>macOS</a:t>
            </a:r>
            <a:r>
              <a:rPr lang="en-CA" dirty="0"/>
              <a:t> Time Machine backups up everything. An entire system can be recovered. It automatically makes hourly backups for the past 24 hours, daily backups for the past month, and weekly backups for all previous months. The oldest backups are deleted when the external backup drive is full. Time Machine uses a Full &amp; Differential &amp; Incremental backup strategy. https://support.apple.com/en-ca/HT201250 </a:t>
            </a:r>
            <a:endParaRPr lang="en-US" dirty="0"/>
          </a:p>
          <a:p>
            <a:endParaRPr lang="en-US" dirty="0"/>
          </a:p>
          <a:p>
            <a:r>
              <a:rPr lang="en-US" dirty="0"/>
              <a:t>T</a:t>
            </a:r>
            <a:r>
              <a:rPr lang="en-CA" dirty="0"/>
              <a:t>rash / Recycle Bin can be emptied – files are gone. If the Bin/Trash is full, new deletions push out oldest deletions.</a:t>
            </a:r>
          </a:p>
          <a:p>
            <a:endParaRPr lang="en-CA" dirty="0"/>
          </a:p>
          <a:p>
            <a:r>
              <a:rPr lang="en-CA" dirty="0"/>
              <a:t>Low-level utilities can be used to recover only in extraordinary circumstances. </a:t>
            </a:r>
          </a:p>
        </p:txBody>
      </p:sp>
      <p:sp>
        <p:nvSpPr>
          <p:cNvPr id="5" name="Slide Number Placeholder 4">
            <a:extLst>
              <a:ext uri="{FF2B5EF4-FFF2-40B4-BE49-F238E27FC236}">
                <a16:creationId xmlns:a16="http://schemas.microsoft.com/office/drawing/2014/main" id="{83B82CD3-84C9-48B1-902A-C11FF8A001CD}"/>
              </a:ext>
            </a:extLst>
          </p:cNvPr>
          <p:cNvSpPr>
            <a:spLocks noGrp="1"/>
          </p:cNvSpPr>
          <p:nvPr>
            <p:ph type="sldNum" sz="quarter" idx="5"/>
          </p:nvPr>
        </p:nvSpPr>
        <p:spPr/>
        <p:txBody>
          <a:bodyPr/>
          <a:lstStyle/>
          <a:p>
            <a:fld id="{6B4AFDE2-38B7-476D-8121-40D77B7EA414}" type="slidenum">
              <a:rPr lang="en-CA" smtClean="0"/>
              <a:pPr/>
              <a:t>20</a:t>
            </a:fld>
            <a:endParaRPr lang="en-CA"/>
          </a:p>
        </p:txBody>
      </p:sp>
      <p:sp>
        <p:nvSpPr>
          <p:cNvPr id="8" name="Slide Image Placeholder 7">
            <a:extLst>
              <a:ext uri="{FF2B5EF4-FFF2-40B4-BE49-F238E27FC236}">
                <a16:creationId xmlns:a16="http://schemas.microsoft.com/office/drawing/2014/main" id="{00C85DCC-05E6-41E2-B073-0CB3B98C113F}"/>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704519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Autofit/>
          </a:bodyPr>
          <a:lstStyle/>
          <a:p>
            <a:r>
              <a:rPr lang="en-US" dirty="0"/>
              <a:t>https://en.wikipedia.org/wiki/Backup</a:t>
            </a:r>
          </a:p>
          <a:p>
            <a:r>
              <a:rPr lang="en-US" dirty="0"/>
              <a:t>a copy  -- just because the cloud backs up your data doesn’t mean a) the cloud cannot mess it up, b) you won’t accidently delete it, c) the cloud service will always be there.</a:t>
            </a:r>
          </a:p>
          <a:p>
            <a:r>
              <a:rPr lang="en-US" dirty="0"/>
              <a:t>in a geographically separate location – if the building burns down or your machine is stolen, your external HDD backup drive is going with it.</a:t>
            </a:r>
          </a:p>
          <a:p>
            <a:r>
              <a:rPr lang="en-US" dirty="0"/>
              <a:t>that is platform independent. OneDrive or Dropbox or Google Backup &amp; Sync (there is a reason they differentiate between Backup and Sync) or anything that does two-way synchronization with your system is not platform independent, it is platform inter-dependent. If the synch software gets confused, it does not know which is good and which is bad. The GOOD version may end up synced to look like the BAD version. This is known as the Byzantine fault tolerance problem. </a:t>
            </a:r>
            <a:r>
              <a:rPr lang="en-CA" dirty="0"/>
              <a:t>A Byzantine fault is any fault presenting different symptoms to different observers. A failed node can generate arbitrary data, pretending to be a correct one, which makes fault tolerance difficult. https://en.wikipedia.org/wiki/Byzantine_fault_tolerance#Background</a:t>
            </a:r>
          </a:p>
          <a:p>
            <a:r>
              <a:rPr lang="en-US" dirty="0"/>
              <a:t>Backup Stories</a:t>
            </a:r>
          </a:p>
          <a:p>
            <a:r>
              <a:rPr lang="en-US" dirty="0"/>
              <a:t>" I need an extension. My work was backed up to a USB drive that I left beside my laptop. When I came home, the house had burned down."</a:t>
            </a:r>
          </a:p>
          <a:p>
            <a:r>
              <a:rPr lang="en-US" dirty="0"/>
              <a:t>"Data backed up to husband's computer which was located across the room. Thieves broke in and stole ALL the computers. Two weeks later, it would not have mattered. Apartment in New Orleans was underwater after Hurricane Katrina."</a:t>
            </a:r>
          </a:p>
          <a:p>
            <a:r>
              <a:rPr lang="en-US" dirty="0"/>
              <a:t>"Had complete backup in external drive which was in backpack with laptop. Backpack was stolen."</a:t>
            </a:r>
          </a:p>
          <a:p>
            <a:r>
              <a:rPr lang="en-US" dirty="0"/>
              <a:t>" I had a big problem going to a customer in Brazil. I was going to attend a meeting with all the Bayer regional managers. Some managers came from other cities. It was a big event and I was responsible for the GIS presentation. Before leaving home, I had a presage. Some angel made me come back and made a backup on a cd disk. I was robbed on the way and someone took my notebook. "</a:t>
            </a:r>
          </a:p>
          <a:p>
            <a:r>
              <a:rPr lang="en-US" dirty="0"/>
              <a:t>Ransomware will encrypt both live and backup files stored on the same platform. There may be copies in a remote Network-Access-Storage system but if it is not platform independent, the ransomware can see it. This happened to a CDN company in July, 2017 and the ransom paid was $425,000.</a:t>
            </a:r>
          </a:p>
          <a:p>
            <a:r>
              <a:rPr lang="en-US" dirty="0"/>
              <a:t>Another scenario: two machines running Windows 8.1 synced to OneDrive and, via OneDrive, synced to each other. One is a backup of the other? Wrong. Not platform independent. Performed a Windows 10 upgrade on one machine…a week’s work to undo the disaster: 4,857 files found in Recycle bin, &gt;5,000 disappeared files restored from backup or the Windows 8.1 machine only because, fortunately, the OneDrive synch service stopped.</a:t>
            </a:r>
          </a:p>
        </p:txBody>
      </p:sp>
      <p:sp>
        <p:nvSpPr>
          <p:cNvPr id="5" name="Slide Number Placeholder 4">
            <a:extLst>
              <a:ext uri="{FF2B5EF4-FFF2-40B4-BE49-F238E27FC236}">
                <a16:creationId xmlns:a16="http://schemas.microsoft.com/office/drawing/2014/main" id="{9F20862A-82E3-4B74-B7DF-F4314561A2E0}"/>
              </a:ext>
            </a:extLst>
          </p:cNvPr>
          <p:cNvSpPr>
            <a:spLocks noGrp="1"/>
          </p:cNvSpPr>
          <p:nvPr>
            <p:ph type="sldNum" sz="quarter" idx="5"/>
          </p:nvPr>
        </p:nvSpPr>
        <p:spPr/>
        <p:txBody>
          <a:bodyPr/>
          <a:lstStyle/>
          <a:p>
            <a:fld id="{6B4AFDE2-38B7-476D-8121-40D77B7EA414}" type="slidenum">
              <a:rPr lang="en-CA" smtClean="0"/>
              <a:pPr/>
              <a:t>21</a:t>
            </a:fld>
            <a:endParaRPr lang="en-CA"/>
          </a:p>
        </p:txBody>
      </p:sp>
      <p:sp>
        <p:nvSpPr>
          <p:cNvPr id="8" name="Slide Image Placeholder 7">
            <a:extLst>
              <a:ext uri="{FF2B5EF4-FFF2-40B4-BE49-F238E27FC236}">
                <a16:creationId xmlns:a16="http://schemas.microsoft.com/office/drawing/2014/main" id="{40F83CC4-8C03-4BB3-A014-A3AA6B5EF49D}"/>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2287576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Full + Differential and Full + Incremental are strategies used to backup to tape. </a:t>
            </a:r>
          </a:p>
          <a:p>
            <a:r>
              <a:rPr lang="en-US" dirty="0"/>
              <a:t>A Full backup of all files takes time and usually requires exclusive use of the system. </a:t>
            </a:r>
          </a:p>
          <a:p>
            <a:pPr lvl="0"/>
            <a:r>
              <a:rPr lang="en-US" dirty="0"/>
              <a:t>How does system know which files are to be differentially backed up? Server quality backup software maintains catalogs of all previous backups and compares the current files' date/timestamp, size, </a:t>
            </a:r>
            <a:r>
              <a:rPr lang="en-CA" dirty="0" err="1"/>
              <a:t>CheckSum</a:t>
            </a:r>
            <a:r>
              <a:rPr lang="en-CA" dirty="0"/>
              <a:t> to the backup catalog's.</a:t>
            </a:r>
            <a:endParaRPr lang="en-US" dirty="0"/>
          </a:p>
          <a:p>
            <a:endParaRPr lang="en-US" dirty="0"/>
          </a:p>
          <a:p>
            <a:r>
              <a:rPr lang="en-US" dirty="0"/>
              <a:t>Simple PC backups: full and differential can be created with zip </a:t>
            </a:r>
            <a:r>
              <a:rPr lang="en-US" dirty="0" err="1"/>
              <a:t>utilites</a:t>
            </a:r>
            <a:r>
              <a:rPr lang="en-US" dirty="0"/>
              <a:t> such as 7zip and WinRAR which compare the date/timestamp and size of current files to the files in the Full backup.</a:t>
            </a:r>
          </a:p>
          <a:p>
            <a:r>
              <a:rPr lang="en-US" dirty="0"/>
              <a:t>Google backup utilities using 7zip</a:t>
            </a:r>
          </a:p>
          <a:p>
            <a:r>
              <a:rPr lang="en-CA" dirty="0"/>
              <a:t>https://portableapps.com/apps/utilities/toucan  -- makes the process easier</a:t>
            </a:r>
          </a:p>
          <a:p>
            <a:r>
              <a:rPr lang="en-CA" dirty="0"/>
              <a:t>http://www.techradar.com/news/software/10-essential-tools-for-backing-up-and-protecting-your-pc-1284497</a:t>
            </a:r>
          </a:p>
          <a:p>
            <a:endParaRPr lang="en-CA" dirty="0"/>
          </a:p>
          <a:p>
            <a:r>
              <a:rPr lang="en-CA" dirty="0"/>
              <a:t>https://www.codetwo.com/admins-blog/difference-differential-incremental-backup/</a:t>
            </a:r>
          </a:p>
          <a:p>
            <a:r>
              <a:rPr lang="en-CA" dirty="0"/>
              <a:t>Differential Pros:</a:t>
            </a:r>
          </a:p>
          <a:p>
            <a:r>
              <a:rPr lang="en-CA" dirty="0"/>
              <a:t>The process is much quicker than a full backup since it only takes a copy of what was changed with reference to the Full backup.</a:t>
            </a:r>
          </a:p>
          <a:p>
            <a:r>
              <a:rPr lang="en-CA" dirty="0"/>
              <a:t>The backup copy itself takes far less storage space than when a full copy is created each day.</a:t>
            </a:r>
          </a:p>
          <a:p>
            <a:r>
              <a:rPr lang="en-CA" dirty="0"/>
              <a:t>Cons:</a:t>
            </a:r>
          </a:p>
          <a:p>
            <a:r>
              <a:rPr lang="en-CA" dirty="0"/>
              <a:t>The size of the data differences part grows with each cycle. If the cycle is long (e.g. the full backup is performed once a month and the differential is taken every day), at the end of it the size of the archive might be quite big and the process itself pretty lengthy.</a:t>
            </a:r>
          </a:p>
          <a:p>
            <a:endParaRPr lang="en-CA" dirty="0"/>
          </a:p>
        </p:txBody>
      </p:sp>
      <p:sp>
        <p:nvSpPr>
          <p:cNvPr id="5" name="Slide Number Placeholder 4">
            <a:extLst>
              <a:ext uri="{FF2B5EF4-FFF2-40B4-BE49-F238E27FC236}">
                <a16:creationId xmlns:a16="http://schemas.microsoft.com/office/drawing/2014/main" id="{FBBD9E57-0EB1-4825-8D2E-7A0CF9DA84C1}"/>
              </a:ext>
            </a:extLst>
          </p:cNvPr>
          <p:cNvSpPr>
            <a:spLocks noGrp="1"/>
          </p:cNvSpPr>
          <p:nvPr>
            <p:ph type="sldNum" sz="quarter" idx="5"/>
          </p:nvPr>
        </p:nvSpPr>
        <p:spPr/>
        <p:txBody>
          <a:bodyPr/>
          <a:lstStyle/>
          <a:p>
            <a:fld id="{6B4AFDE2-38B7-476D-8121-40D77B7EA414}" type="slidenum">
              <a:rPr lang="en-CA" smtClean="0"/>
              <a:pPr/>
              <a:t>22</a:t>
            </a:fld>
            <a:endParaRPr lang="en-CA"/>
          </a:p>
        </p:txBody>
      </p:sp>
      <p:sp>
        <p:nvSpPr>
          <p:cNvPr id="8" name="Slide Image Placeholder 7">
            <a:extLst>
              <a:ext uri="{FF2B5EF4-FFF2-40B4-BE49-F238E27FC236}">
                <a16:creationId xmlns:a16="http://schemas.microsoft.com/office/drawing/2014/main" id="{611CC71A-1C93-48CA-A384-7CE7E1A7E245}"/>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1408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How does system know which files are to be incrementally backed up? Server quality backup software maintains catalogs of all previous backups and compares the current files' date/timestamp, size, </a:t>
            </a:r>
            <a:r>
              <a:rPr lang="en-CA" dirty="0" err="1"/>
              <a:t>CheckSum</a:t>
            </a:r>
            <a:r>
              <a:rPr lang="en-CA" dirty="0"/>
              <a:t> to the backup catalog's.</a:t>
            </a:r>
            <a:endParaRPr lang="en-US" dirty="0"/>
          </a:p>
          <a:p>
            <a:r>
              <a:rPr lang="en-US" dirty="0"/>
              <a:t>A simpler method is checking the Archive bit which is set by OS whenever file is changed in any way. The Archive bit is set off when the file is backed up, and set on when the file is changed. WinRAR can use the Archive bit in this way. 7zip cannot – 7 zip would require an intelligent PowerShell script to accomplish this.</a:t>
            </a:r>
          </a:p>
          <a:p>
            <a:r>
              <a:rPr lang="en-US" dirty="0"/>
              <a:t>Backup Types: full and differential can be created with zip </a:t>
            </a:r>
            <a:r>
              <a:rPr lang="en-US" dirty="0" err="1"/>
              <a:t>utilites</a:t>
            </a:r>
            <a:r>
              <a:rPr lang="en-US" dirty="0"/>
              <a:t> such as 7zip and WinRAR.</a:t>
            </a:r>
            <a:endParaRPr lang="en-CA" dirty="0"/>
          </a:p>
          <a:p>
            <a:r>
              <a:rPr lang="en-CA" dirty="0"/>
              <a:t>https://www.codetwo.com/admins-blog/difference-differential-incremental-backup/</a:t>
            </a:r>
          </a:p>
          <a:p>
            <a:r>
              <a:rPr lang="en-CA" dirty="0"/>
              <a:t>Incremental Pros:</a:t>
            </a:r>
            <a:br>
              <a:rPr lang="en-CA" dirty="0"/>
            </a:br>
            <a:r>
              <a:rPr lang="en-CA" dirty="0"/>
              <a:t>The backup process is even faster than the differential job, not to mention the full backup. It is, in fact, so fast that it can be performed every hour or even minute.</a:t>
            </a:r>
          </a:p>
          <a:p>
            <a:r>
              <a:rPr lang="en-CA" dirty="0"/>
              <a:t>Each iteration of the backup job copies just the data that was changed. Therefore, only a small amount of storage is required each time.</a:t>
            </a:r>
          </a:p>
          <a:p>
            <a:r>
              <a:rPr lang="en-CA" dirty="0"/>
              <a:t>Cons:</a:t>
            </a:r>
            <a:br>
              <a:rPr lang="en-CA" dirty="0"/>
            </a:br>
            <a:r>
              <a:rPr lang="en-CA" dirty="0"/>
              <a:t>In most cases, the backup/restore software requires all iterations of the incremental backup for data restoration. If one of the pieces is missing – the restore is impossible.</a:t>
            </a:r>
          </a:p>
          <a:p>
            <a:r>
              <a:rPr lang="en-CA" dirty="0"/>
              <a:t>The restore process might take some time as the software needs to rebuild data from separate incremental pieces and also the last full backup piece too.</a:t>
            </a:r>
          </a:p>
          <a:p>
            <a:r>
              <a:rPr lang="en-US" dirty="0"/>
              <a:t>Classic File Backup Schedule</a:t>
            </a:r>
            <a:br>
              <a:rPr lang="en-US" dirty="0"/>
            </a:br>
            <a:r>
              <a:rPr lang="en-CA" dirty="0"/>
              <a:t>Month-end: Full backup, retained for 2 years</a:t>
            </a:r>
            <a:br>
              <a:rPr lang="en-CA" dirty="0"/>
            </a:br>
            <a:r>
              <a:rPr lang="en-CA" dirty="0"/>
              <a:t>Weekend (Sunday): Differential backup, retained for 2 months (Differences since last Full)</a:t>
            </a:r>
            <a:br>
              <a:rPr lang="en-CA" dirty="0"/>
            </a:br>
            <a:r>
              <a:rPr lang="en-CA" dirty="0"/>
              <a:t>Daily (Monday – Saturday): Incremental backup, retained for 2 weeks (changes since last backup of any type)</a:t>
            </a:r>
          </a:p>
        </p:txBody>
      </p:sp>
      <p:sp>
        <p:nvSpPr>
          <p:cNvPr id="5" name="Slide Number Placeholder 4">
            <a:extLst>
              <a:ext uri="{FF2B5EF4-FFF2-40B4-BE49-F238E27FC236}">
                <a16:creationId xmlns:a16="http://schemas.microsoft.com/office/drawing/2014/main" id="{B4751CF6-A08F-4805-8690-95B8CD17EC05}"/>
              </a:ext>
            </a:extLst>
          </p:cNvPr>
          <p:cNvSpPr>
            <a:spLocks noGrp="1"/>
          </p:cNvSpPr>
          <p:nvPr>
            <p:ph type="sldNum" sz="quarter" idx="5"/>
          </p:nvPr>
        </p:nvSpPr>
        <p:spPr/>
        <p:txBody>
          <a:bodyPr/>
          <a:lstStyle/>
          <a:p>
            <a:fld id="{6B4AFDE2-38B7-476D-8121-40D77B7EA414}" type="slidenum">
              <a:rPr lang="en-CA" smtClean="0"/>
              <a:pPr/>
              <a:t>23</a:t>
            </a:fld>
            <a:endParaRPr lang="en-CA"/>
          </a:p>
        </p:txBody>
      </p:sp>
      <p:sp>
        <p:nvSpPr>
          <p:cNvPr id="8" name="Slide Image Placeholder 7">
            <a:extLst>
              <a:ext uri="{FF2B5EF4-FFF2-40B4-BE49-F238E27FC236}">
                <a16:creationId xmlns:a16="http://schemas.microsoft.com/office/drawing/2014/main" id="{D9C1A524-20D2-43E8-9C67-3E067E656034}"/>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1563268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err="1"/>
              <a:t>GoodSync</a:t>
            </a:r>
            <a:r>
              <a:rPr lang="en-US" dirty="0"/>
              <a:t> or </a:t>
            </a:r>
            <a:r>
              <a:rPr lang="en-US" dirty="0" err="1"/>
              <a:t>Bareos</a:t>
            </a:r>
            <a:r>
              <a:rPr lang="en-US" dirty="0"/>
              <a:t> are examples of backup software which maintains a DB of the server's file system and what was backed up; when it runs, it compares the requested backup type (Full, Diff, </a:t>
            </a:r>
            <a:r>
              <a:rPr lang="en-US" dirty="0" err="1"/>
              <a:t>Incr</a:t>
            </a:r>
            <a:r>
              <a:rPr lang="en-US" dirty="0"/>
              <a:t>) for files currently in the server to its DB of previous backups.</a:t>
            </a:r>
          </a:p>
          <a:p>
            <a:r>
              <a:rPr lang="en-US" dirty="0"/>
              <a:t>Tertiary storage is cold storage: safely offline but accessible...in a while from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Secondary storage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online drives, SAN, high-performance cloud.</a:t>
            </a:r>
          </a:p>
          <a:p>
            <a:r>
              <a:rPr lang="en-US" dirty="0"/>
              <a:t>- Hot storage for databases, transactional business data (e.g. debit/credit cards, banking), frequently read data, frequently changed data (AKA volatile).</a:t>
            </a:r>
          </a:p>
          <a:p>
            <a:r>
              <a:rPr lang="en-US" dirty="0"/>
              <a:t>- Warm storage is file serving, NAS, standard cloud IaaS.</a:t>
            </a:r>
          </a:p>
          <a:p>
            <a:r>
              <a:rPr lang="en-US" dirty="0"/>
              <a:t>Primary storage is RAM.</a:t>
            </a:r>
          </a:p>
          <a:p>
            <a:endParaRPr lang="en-US" dirty="0"/>
          </a:p>
          <a:p>
            <a:r>
              <a:rPr lang="en-US" dirty="0"/>
              <a:t>https://phys.org/news/2018-03-golden-next-gen-optical-disk-storage.html</a:t>
            </a:r>
          </a:p>
          <a:p>
            <a:endParaRPr lang="en-US" dirty="0"/>
          </a:p>
          <a:p>
            <a:r>
              <a:rPr lang="en-CA" dirty="0"/>
              <a:t>https://www.google.com/search?q=cloud+hot+warm+cold+storage</a:t>
            </a:r>
          </a:p>
          <a:p>
            <a:endParaRPr lang="en-US" dirty="0"/>
          </a:p>
          <a:p>
            <a:r>
              <a:rPr lang="en-US" dirty="0"/>
              <a:t>Any cloud storage should be “Zero-knowledge”, i.e. </a:t>
            </a:r>
            <a:r>
              <a:rPr lang="en-CA" dirty="0"/>
              <a:t>encrypting and decrypting data is purely client-side. </a:t>
            </a:r>
          </a:p>
          <a:p>
            <a:pPr lvl="0"/>
            <a:endParaRPr lang="en-US" dirty="0"/>
          </a:p>
          <a:p>
            <a:pPr lvl="0"/>
            <a:r>
              <a:rPr lang="en-US" dirty="0"/>
              <a:t>See https://www.cloudwards.net/online-storage-vs-online-backup-whats-the-difference/ </a:t>
            </a:r>
          </a:p>
          <a:p>
            <a:endParaRPr lang="en-US" dirty="0"/>
          </a:p>
          <a:p>
            <a:r>
              <a:rPr lang="en-US" dirty="0"/>
              <a:t>Two-way cloud sync is not backup, it is synchronizing two (or more) systems via the cloud to keep data on all systems the same. A synchronized file is not a copy, it is the same file co-existing on different systems. Because one system can change the other (for better or worse), there may be no way to recover from data loss or to return to a previous version of a file. If a file is accidently deleted or improperly synchronized, it will be done in both locations. A backup isn’t a backup if it changes dynamically with the original file. Although, some cloud sync services maintain versioning and permanent storage of deleted files – this is highly recommended.</a:t>
            </a:r>
          </a:p>
          <a:p>
            <a:endParaRPr lang="en-US" dirty="0"/>
          </a:p>
          <a:p>
            <a:r>
              <a:rPr lang="en-US" dirty="0"/>
              <a:t>Cloud backup services often have hidden bandwidth throttling. The initial full backup could take as long as weeks to complete. After that, incremental backups are practical. Is the service's restore similarly throttled? Can you download all your data in a practical length of time?</a:t>
            </a:r>
          </a:p>
          <a:p>
            <a:r>
              <a:rPr lang="en-US" dirty="0"/>
              <a:t>https://www.forbes.com/sites/tonybradley/2013/07/23/the-myth-of-online-backup/#324bd3adef49</a:t>
            </a:r>
          </a:p>
          <a:p>
            <a:r>
              <a:rPr lang="en-US" dirty="0"/>
              <a:t>http://revuezzle.com/cloud-backup/cloud-backup-articles/news2/faster-backup-carbonite-cuts-throttling/</a:t>
            </a:r>
          </a:p>
          <a:p>
            <a:endParaRPr lang="en-US" dirty="0"/>
          </a:p>
          <a:p>
            <a:r>
              <a:rPr lang="en-CA" dirty="0"/>
              <a:t>Top 7 Risks of Cloud File Sync &amp; Share</a:t>
            </a:r>
            <a:endParaRPr lang="en-US" dirty="0"/>
          </a:p>
          <a:p>
            <a:r>
              <a:rPr lang="en-CA" dirty="0"/>
              <a:t>https://marketplace.mobileiron.com/servlet/servlet.FileDownload?file=00P3400000hF9ynEAC</a:t>
            </a:r>
          </a:p>
          <a:p>
            <a:endParaRPr lang="en-US" dirty="0"/>
          </a:p>
          <a:p>
            <a:r>
              <a:rPr lang="en-CA" dirty="0"/>
              <a:t>https://www.zdnet.com/article/why-cloud-sync-not-backup-worked-better-for-business-continuity-during-the-hurricane/</a:t>
            </a:r>
          </a:p>
          <a:p>
            <a:r>
              <a:rPr lang="en-CA" dirty="0"/>
              <a:t>https://www.zdnet.com/article/when-it-comes-to-cloud-storage-the-all-you-can-eat-buffet-is-closing-rapidly/</a:t>
            </a:r>
          </a:p>
          <a:p>
            <a:r>
              <a:rPr lang="en-CA" dirty="0"/>
              <a:t>https://www.zdnet.com/article/ultimate-guide-to-gmail-backup/</a:t>
            </a:r>
          </a:p>
        </p:txBody>
      </p:sp>
      <p:sp>
        <p:nvSpPr>
          <p:cNvPr id="5" name="Slide Number Placeholder 4">
            <a:extLst>
              <a:ext uri="{FF2B5EF4-FFF2-40B4-BE49-F238E27FC236}">
                <a16:creationId xmlns:a16="http://schemas.microsoft.com/office/drawing/2014/main" id="{1F25BA93-396E-4976-AE1C-0B97C6D9518A}"/>
              </a:ext>
            </a:extLst>
          </p:cNvPr>
          <p:cNvSpPr>
            <a:spLocks noGrp="1"/>
          </p:cNvSpPr>
          <p:nvPr>
            <p:ph type="sldNum" sz="quarter" idx="5"/>
          </p:nvPr>
        </p:nvSpPr>
        <p:spPr/>
        <p:txBody>
          <a:bodyPr/>
          <a:lstStyle/>
          <a:p>
            <a:fld id="{6B4AFDE2-38B7-476D-8121-40D77B7EA414}" type="slidenum">
              <a:rPr lang="en-CA" smtClean="0"/>
              <a:pPr/>
              <a:t>24</a:t>
            </a:fld>
            <a:endParaRPr lang="en-CA"/>
          </a:p>
        </p:txBody>
      </p:sp>
      <p:sp>
        <p:nvSpPr>
          <p:cNvPr id="8" name="Slide Image Placeholder 7">
            <a:extLst>
              <a:ext uri="{FF2B5EF4-FFF2-40B4-BE49-F238E27FC236}">
                <a16:creationId xmlns:a16="http://schemas.microsoft.com/office/drawing/2014/main" id="{7D9305F5-0434-4B3B-88BA-9FA90A809EB8}"/>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1280178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CA" dirty="0"/>
              <a:t>2 different formats/platforms: do not make copies on the same technology or platform. If the tech fails or system is compromised, you may lose both backups.</a:t>
            </a:r>
            <a:endParaRPr lang="en-US" dirty="0"/>
          </a:p>
          <a:p>
            <a:endParaRPr lang="en-US" dirty="0"/>
          </a:p>
          <a:p>
            <a:r>
              <a:rPr lang="en-US" dirty="0"/>
              <a:t>A fire proof safe is somewhat in between a local copy and a geographically separate location: It is not likely to be stolen and might survive a disaster. (but see 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Simple small business: rotate external drive from office to home, or home to vehicle.</a:t>
            </a:r>
          </a:p>
          <a:p>
            <a:endParaRPr lang="en-US"/>
          </a:p>
          <a:p>
            <a:r>
              <a:rPr lang="en-US"/>
              <a:t>media </a:t>
            </a:r>
            <a:r>
              <a:rPr lang="en-US" dirty="0"/>
              <a:t>rotation and storage services, e.g. Iron Mountain</a:t>
            </a:r>
            <a:br>
              <a:rPr lang="en-US" dirty="0"/>
            </a:br>
            <a:r>
              <a:rPr lang="en-US" dirty="0"/>
              <a:t>https://www.ironmountain.ca/en/secure-storage/records-and-media/offsite-tape-vaulting</a:t>
            </a:r>
            <a:br>
              <a:rPr lang="en-US" dirty="0"/>
            </a:br>
            <a:r>
              <a:rPr lang="en-US" dirty="0"/>
              <a:t>https://www.ironmountain.ca/en/digital-transformation/iron-cloud-data-management</a:t>
            </a:r>
          </a:p>
          <a:p>
            <a:endParaRPr lang="en-US" dirty="0"/>
          </a:p>
          <a:p>
            <a:r>
              <a:rPr lang="en-US" dirty="0"/>
              <a:t>3 – local files on server, </a:t>
            </a:r>
          </a:p>
          <a:p>
            <a:r>
              <a:rPr lang="en-US" dirty="0"/>
              <a:t>2 – traditional full/incremental backup to LTO tape, e.g. with Duplicity  https://en.wikipedia.org/wiki/Duplicity_(software)</a:t>
            </a:r>
          </a:p>
          <a:p>
            <a:r>
              <a:rPr lang="en-US" dirty="0"/>
              <a:t>1 – cloud backup, e.g. with </a:t>
            </a:r>
            <a:r>
              <a:rPr lang="en-US" dirty="0" err="1"/>
              <a:t>Restic</a:t>
            </a:r>
            <a:r>
              <a:rPr lang="en-US" dirty="0"/>
              <a:t> which uses deduplication. https://restic.net/  https://en.wikipedia.org/wiki/Data_deduplication</a:t>
            </a:r>
          </a:p>
          <a:p>
            <a:endParaRPr lang="en-CA" dirty="0"/>
          </a:p>
          <a:p>
            <a:r>
              <a:rPr lang="en-CA" dirty="0"/>
              <a:t>https://www.backblaze.com/blog/the-3-2-1-backup-strategy/</a:t>
            </a:r>
          </a:p>
          <a:p>
            <a:r>
              <a:rPr lang="en-CA" dirty="0"/>
              <a:t>https://www.backblaze.com/cloud-backup.html</a:t>
            </a:r>
          </a:p>
          <a:p>
            <a:r>
              <a:rPr lang="en-CA" dirty="0"/>
              <a:t>https://www.backblaze.com/blog/backing-linux-backblaze-b2-duplicity-restic/</a:t>
            </a:r>
          </a:p>
          <a:p>
            <a:r>
              <a:rPr lang="en-CA" dirty="0"/>
              <a:t>https://www.cyberciti.biz/open-source/awesome-backup-software-for-linux-unix-osx-windows-systems/</a:t>
            </a:r>
          </a:p>
          <a:p>
            <a:r>
              <a:rPr lang="en-CA" dirty="0"/>
              <a:t>https://help.ubuntu.com/community/BackupYourSystem</a:t>
            </a:r>
          </a:p>
          <a:p>
            <a:r>
              <a:rPr lang="en-CA" dirty="0"/>
              <a:t>http://windowsitpro.com/blog/why-3-2-1-backup-rule-still-makes-sense</a:t>
            </a:r>
          </a:p>
          <a:p>
            <a:r>
              <a:rPr lang="en-CA" dirty="0"/>
              <a:t>https://www.youtube.com/watch?v=8dhp_20j0Ys</a:t>
            </a:r>
          </a:p>
          <a:p>
            <a:r>
              <a:rPr lang="en-CA" dirty="0"/>
              <a:t>https://www.petri.com/windows-server-essentials-file-history</a:t>
            </a:r>
          </a:p>
          <a:p>
            <a:r>
              <a:rPr lang="en-CA" dirty="0"/>
              <a:t>https://www.pcmag.com/roundup/353619/best-cloud-backup-services-for-businesses</a:t>
            </a:r>
          </a:p>
          <a:p>
            <a:endParaRPr lang="en-CA" dirty="0"/>
          </a:p>
          <a:p>
            <a:pPr lvl="0"/>
            <a:r>
              <a:rPr lang="en-CA" dirty="0"/>
              <a:t>Toy Story 2 almost disappeared. 2 ½ minute YouTube.</a:t>
            </a:r>
            <a:br>
              <a:rPr lang="en-CA" dirty="0"/>
            </a:br>
            <a:r>
              <a:rPr lang="en-CA" dirty="0"/>
              <a:t>https://www.youtube.com/watch?v=8dhp_20j0Ys</a:t>
            </a:r>
          </a:p>
          <a:p>
            <a:endParaRPr lang="en-CA" dirty="0"/>
          </a:p>
        </p:txBody>
      </p:sp>
      <p:sp>
        <p:nvSpPr>
          <p:cNvPr id="5" name="Slide Number Placeholder 4">
            <a:extLst>
              <a:ext uri="{FF2B5EF4-FFF2-40B4-BE49-F238E27FC236}">
                <a16:creationId xmlns:a16="http://schemas.microsoft.com/office/drawing/2014/main" id="{D26DCCC3-3D41-4EE2-8FAD-BB414F316925}"/>
              </a:ext>
            </a:extLst>
          </p:cNvPr>
          <p:cNvSpPr>
            <a:spLocks noGrp="1"/>
          </p:cNvSpPr>
          <p:nvPr>
            <p:ph type="sldNum" sz="quarter" idx="5"/>
          </p:nvPr>
        </p:nvSpPr>
        <p:spPr/>
        <p:txBody>
          <a:bodyPr/>
          <a:lstStyle/>
          <a:p>
            <a:fld id="{6B4AFDE2-38B7-476D-8121-40D77B7EA414}" type="slidenum">
              <a:rPr lang="en-CA" smtClean="0"/>
              <a:pPr/>
              <a:t>25</a:t>
            </a:fld>
            <a:endParaRPr lang="en-CA"/>
          </a:p>
        </p:txBody>
      </p:sp>
      <p:sp>
        <p:nvSpPr>
          <p:cNvPr id="8" name="Slide Image Placeholder 7">
            <a:extLst>
              <a:ext uri="{FF2B5EF4-FFF2-40B4-BE49-F238E27FC236}">
                <a16:creationId xmlns:a16="http://schemas.microsoft.com/office/drawing/2014/main" id="{1A8625A3-A2EF-4501-9413-4E7EF10BE350}"/>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1786563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Backups are something we all hope we never have to use. But they are useless without a restore plan and might not have all you need without restoration testing.</a:t>
            </a:r>
          </a:p>
          <a:p>
            <a:endParaRPr lang="en-US" dirty="0"/>
          </a:p>
          <a:p>
            <a:r>
              <a:rPr lang="en-US" dirty="0"/>
              <a:t>Restoration of a large amount of data over a network, especially a cloud service, will be slower than a direct attach device or NAS. Many cloud services throttle I/O, i.e. up and download speed. The speed of the restoration must be considered. </a:t>
            </a:r>
          </a:p>
          <a:p>
            <a:endParaRPr lang="en-US" dirty="0"/>
          </a:p>
          <a:p>
            <a:r>
              <a:rPr lang="en-US" dirty="0"/>
              <a:t>From Toronto, you can fly to Vancouver or drive to Vancouver or walk to Vancouver; all are possible, only one is practical.</a:t>
            </a:r>
          </a:p>
          <a:p>
            <a:r>
              <a:rPr lang="en-US" dirty="0"/>
              <a:t>The same goes for restoration of data: it must be possible and practical (speedy and cost effective).</a:t>
            </a:r>
          </a:p>
          <a:p>
            <a:endParaRPr lang="en-CA" dirty="0"/>
          </a:p>
          <a:p>
            <a:r>
              <a:rPr lang="en-CA" dirty="0"/>
              <a:t>Photos of office ruined by fire that started in the building across a parking lot. The business in that office, with a high eight figure revenue, belongs to a builder of single family homes who builds them a subdivision at a time. (Tim McKenna's brother-in-law)</a:t>
            </a:r>
          </a:p>
          <a:p>
            <a:endParaRPr lang="en-CA" dirty="0"/>
          </a:p>
          <a:p>
            <a:endParaRPr lang="en-CA" dirty="0"/>
          </a:p>
        </p:txBody>
      </p:sp>
      <p:sp>
        <p:nvSpPr>
          <p:cNvPr id="5" name="Slide Number Placeholder 4">
            <a:extLst>
              <a:ext uri="{FF2B5EF4-FFF2-40B4-BE49-F238E27FC236}">
                <a16:creationId xmlns:a16="http://schemas.microsoft.com/office/drawing/2014/main" id="{61207776-F5CC-42D0-861B-15218B276D92}"/>
              </a:ext>
            </a:extLst>
          </p:cNvPr>
          <p:cNvSpPr>
            <a:spLocks noGrp="1"/>
          </p:cNvSpPr>
          <p:nvPr>
            <p:ph type="sldNum" sz="quarter" idx="5"/>
          </p:nvPr>
        </p:nvSpPr>
        <p:spPr/>
        <p:txBody>
          <a:bodyPr/>
          <a:lstStyle/>
          <a:p>
            <a:fld id="{6B4AFDE2-38B7-476D-8121-40D77B7EA414}" type="slidenum">
              <a:rPr lang="en-CA" smtClean="0"/>
              <a:pPr/>
              <a:t>26</a:t>
            </a:fld>
            <a:endParaRPr lang="en-CA"/>
          </a:p>
        </p:txBody>
      </p:sp>
      <p:sp>
        <p:nvSpPr>
          <p:cNvPr id="8" name="Slide Image Placeholder 7">
            <a:extLst>
              <a:ext uri="{FF2B5EF4-FFF2-40B4-BE49-F238E27FC236}">
                <a16:creationId xmlns:a16="http://schemas.microsoft.com/office/drawing/2014/main" id="{7821D9A2-53AF-408E-A0E2-FFFA70ED52CA}"/>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411253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DC3E919-18A5-4A49-96C9-3C12F5D866D9}"/>
              </a:ext>
            </a:extLst>
          </p:cNvPr>
          <p:cNvSpPr>
            <a:spLocks noGrp="1"/>
          </p:cNvSpPr>
          <p:nvPr>
            <p:ph type="sldNum" sz="quarter" idx="5"/>
          </p:nvPr>
        </p:nvSpPr>
        <p:spPr/>
        <p:txBody>
          <a:bodyPr/>
          <a:lstStyle/>
          <a:p>
            <a:fld id="{6B4AFDE2-38B7-476D-8121-40D77B7EA414}" type="slidenum">
              <a:rPr lang="en-CA" smtClean="0"/>
              <a:pPr/>
              <a:t>27</a:t>
            </a:fld>
            <a:endParaRPr lang="en-CA"/>
          </a:p>
        </p:txBody>
      </p:sp>
      <p:sp>
        <p:nvSpPr>
          <p:cNvPr id="7" name="Slide Image Placeholder 6">
            <a:extLst>
              <a:ext uri="{FF2B5EF4-FFF2-40B4-BE49-F238E27FC236}">
                <a16:creationId xmlns:a16="http://schemas.microsoft.com/office/drawing/2014/main" id="{DE96669C-8EF0-46D6-9BB4-0A9AADF58DE3}"/>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929C1F9D-9D33-46A5-A836-1D1944453E02}"/>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3825213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8050" y="255588"/>
            <a:ext cx="3584575" cy="2016125"/>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a:t>Windows Paint can open and save to some of these graphics formats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Windows Media Player can open many of these music &amp; video formats </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Most of these are lossy formats, thus cannot be uncompressed to original source data.</a:t>
            </a:r>
          </a:p>
          <a:p>
            <a:r>
              <a:rPr lang="en-CA" dirty="0"/>
              <a:t>PNG and TIFF are lossless graphics formats.</a:t>
            </a:r>
          </a:p>
          <a:p>
            <a:r>
              <a:rPr lang="en-CA" dirty="0"/>
              <a:t>FLAC – Fully Lossless Audio Codec – is lossless but is usually a container for WAV (Redbook, 44K</a:t>
            </a:r>
          </a:p>
          <a:p>
            <a:pPr marL="0" marR="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10"/>
          </p:nvPr>
        </p:nvSpPr>
        <p:spPr/>
        <p:txBody>
          <a:bodyPr/>
          <a:lstStyle/>
          <a:p>
            <a:fld id="{66E14EC2-8B50-455F-A677-023DE32444EE}" type="slidenum">
              <a:rPr lang="en-US" smtClean="0"/>
              <a:t>28</a:t>
            </a:fld>
            <a:endParaRPr lang="en-US"/>
          </a:p>
        </p:txBody>
      </p:sp>
    </p:spTree>
    <p:extLst>
      <p:ext uri="{BB962C8B-B14F-4D97-AF65-F5344CB8AC3E}">
        <p14:creationId xmlns:p14="http://schemas.microsoft.com/office/powerpoint/2010/main" val="1127322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CA" dirty="0"/>
              <a:t>Info on this and the next two slides are reproduced within the activity.</a:t>
            </a:r>
          </a:p>
          <a:p>
            <a:endParaRPr lang="en-CA" dirty="0"/>
          </a:p>
          <a:p>
            <a:r>
              <a:rPr lang="en-CA" dirty="0"/>
              <a:t>Note that this is a conceptual explanation of compression. </a:t>
            </a:r>
            <a:r>
              <a:rPr lang="en-CA" sz="1200" dirty="0">
                <a:solidFill>
                  <a:schemeClr val="bg1"/>
                </a:solidFill>
              </a:rPr>
              <a:t>Lempel–</a:t>
            </a:r>
            <a:r>
              <a:rPr lang="en-CA" sz="1200" dirty="0" err="1">
                <a:solidFill>
                  <a:schemeClr val="bg1"/>
                </a:solidFill>
              </a:rPr>
              <a:t>Ziv</a:t>
            </a:r>
            <a:r>
              <a:rPr lang="en-CA" sz="1200" dirty="0">
                <a:solidFill>
                  <a:schemeClr val="bg1"/>
                </a:solidFill>
              </a:rPr>
              <a:t>–Welch is a sophisticated mathematical process that works on binary data.</a:t>
            </a:r>
            <a:endParaRPr lang="en-CA" dirty="0"/>
          </a:p>
          <a:p>
            <a:endParaRPr lang="en-CA" dirty="0"/>
          </a:p>
          <a:p>
            <a:r>
              <a:rPr lang="en-CA" dirty="0"/>
              <a:t>http://www.webopedia.com/TERM/D/data_compression.html</a:t>
            </a:r>
          </a:p>
        </p:txBody>
      </p:sp>
      <p:sp>
        <p:nvSpPr>
          <p:cNvPr id="5" name="Slide Number Placeholder 4">
            <a:extLst>
              <a:ext uri="{FF2B5EF4-FFF2-40B4-BE49-F238E27FC236}">
                <a16:creationId xmlns:a16="http://schemas.microsoft.com/office/drawing/2014/main" id="{8C668E62-0B9C-4007-A084-39D52339C07F}"/>
              </a:ext>
            </a:extLst>
          </p:cNvPr>
          <p:cNvSpPr>
            <a:spLocks noGrp="1"/>
          </p:cNvSpPr>
          <p:nvPr>
            <p:ph type="sldNum" sz="quarter" idx="5"/>
          </p:nvPr>
        </p:nvSpPr>
        <p:spPr/>
        <p:txBody>
          <a:bodyPr/>
          <a:lstStyle/>
          <a:p>
            <a:fld id="{6B4AFDE2-38B7-476D-8121-40D77B7EA414}" type="slidenum">
              <a:rPr lang="en-CA" smtClean="0"/>
              <a:pPr/>
              <a:t>29</a:t>
            </a:fld>
            <a:endParaRPr lang="en-CA"/>
          </a:p>
        </p:txBody>
      </p:sp>
      <p:sp>
        <p:nvSpPr>
          <p:cNvPr id="8" name="Slide Image Placeholder 7">
            <a:extLst>
              <a:ext uri="{FF2B5EF4-FFF2-40B4-BE49-F238E27FC236}">
                <a16:creationId xmlns:a16="http://schemas.microsoft.com/office/drawing/2014/main" id="{1B15B5BC-2C8E-4EE0-A6D2-E60B3A769F03}"/>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583457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r>
              <a:rPr lang="en-CA" dirty="0"/>
              <a:t>Today's agenda. Word cloud generated from </a:t>
            </a:r>
            <a:r>
              <a:rPr lang="en-CA"/>
              <a:t>this slide deck.</a:t>
            </a:r>
          </a:p>
        </p:txBody>
      </p:sp>
      <p:sp>
        <p:nvSpPr>
          <p:cNvPr id="5" name="Slide Number Placeholder 4">
            <a:extLst>
              <a:ext uri="{FF2B5EF4-FFF2-40B4-BE49-F238E27FC236}">
                <a16:creationId xmlns:a16="http://schemas.microsoft.com/office/drawing/2014/main" id="{D9389297-CC28-4F3B-B5F8-1CBCE62EEE78}"/>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a:t>
            </a:fld>
            <a:endParaRPr lang="en-CA"/>
          </a:p>
        </p:txBody>
      </p:sp>
    </p:spTree>
    <p:extLst>
      <p:ext uri="{BB962C8B-B14F-4D97-AF65-F5344CB8AC3E}">
        <p14:creationId xmlns:p14="http://schemas.microsoft.com/office/powerpoint/2010/main" val="2997286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CA" dirty="0"/>
              <a:t>replacing symbols with new, weighted symbols based on frequency of use. i.e. it must be used at least twice for any benefit. </a:t>
            </a:r>
          </a:p>
          <a:p>
            <a:endParaRPr lang="en-US" dirty="0"/>
          </a:p>
          <a:p>
            <a:r>
              <a:rPr lang="en-US" dirty="0"/>
              <a:t>Original = 449 char</a:t>
            </a:r>
            <a:endParaRPr lang="en-CA" dirty="0"/>
          </a:p>
          <a:p>
            <a:r>
              <a:rPr lang="en-CA" dirty="0"/>
              <a:t>“Compression” is 11 characters X 5 occurrences = 55 char saved</a:t>
            </a:r>
          </a:p>
          <a:p>
            <a:r>
              <a:rPr lang="en-US" dirty="0"/>
              <a:t>But 5 symbols must be used, saved 50 char net</a:t>
            </a:r>
          </a:p>
          <a:p>
            <a:r>
              <a:rPr lang="en-US" dirty="0"/>
              <a:t>And 1 dictionary entry is needed 1 symbol + </a:t>
            </a:r>
            <a:r>
              <a:rPr lang="en-CA" dirty="0"/>
              <a:t>11 characters, saved 38 char overall</a:t>
            </a:r>
          </a:p>
        </p:txBody>
      </p:sp>
      <p:sp>
        <p:nvSpPr>
          <p:cNvPr id="5" name="Slide Number Placeholder 4">
            <a:extLst>
              <a:ext uri="{FF2B5EF4-FFF2-40B4-BE49-F238E27FC236}">
                <a16:creationId xmlns:a16="http://schemas.microsoft.com/office/drawing/2014/main" id="{D259F4BD-B3F7-46F8-AF41-8757369236BD}"/>
              </a:ext>
            </a:extLst>
          </p:cNvPr>
          <p:cNvSpPr>
            <a:spLocks noGrp="1"/>
          </p:cNvSpPr>
          <p:nvPr>
            <p:ph type="sldNum" sz="quarter" idx="5"/>
          </p:nvPr>
        </p:nvSpPr>
        <p:spPr/>
        <p:txBody>
          <a:bodyPr/>
          <a:lstStyle/>
          <a:p>
            <a:fld id="{6B4AFDE2-38B7-476D-8121-40D77B7EA414}" type="slidenum">
              <a:rPr lang="en-CA" smtClean="0"/>
              <a:pPr/>
              <a:t>30</a:t>
            </a:fld>
            <a:endParaRPr lang="en-CA"/>
          </a:p>
        </p:txBody>
      </p:sp>
      <p:sp>
        <p:nvSpPr>
          <p:cNvPr id="8" name="Slide Image Placeholder 7">
            <a:extLst>
              <a:ext uri="{FF2B5EF4-FFF2-40B4-BE49-F238E27FC236}">
                <a16:creationId xmlns:a16="http://schemas.microsoft.com/office/drawing/2014/main" id="{73E58022-2498-4519-A6D4-36B6793B9F29}"/>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2901027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Put the quote into a simple .txt file and compress the binary values into a .zip file…</a:t>
            </a:r>
          </a:p>
          <a:p>
            <a:r>
              <a:rPr lang="en-US" dirty="0"/>
              <a:t>From 451 char (449 + CR/LF) to 244 char or 54%.</a:t>
            </a:r>
            <a:endParaRPr lang="en-CA" dirty="0"/>
          </a:p>
        </p:txBody>
      </p:sp>
      <p:sp>
        <p:nvSpPr>
          <p:cNvPr id="5" name="Slide Number Placeholder 4">
            <a:extLst>
              <a:ext uri="{FF2B5EF4-FFF2-40B4-BE49-F238E27FC236}">
                <a16:creationId xmlns:a16="http://schemas.microsoft.com/office/drawing/2014/main" id="{F0220AF5-E747-4039-9CE4-4E6C0304594F}"/>
              </a:ext>
            </a:extLst>
          </p:cNvPr>
          <p:cNvSpPr>
            <a:spLocks noGrp="1"/>
          </p:cNvSpPr>
          <p:nvPr>
            <p:ph type="sldNum" sz="quarter" idx="5"/>
          </p:nvPr>
        </p:nvSpPr>
        <p:spPr/>
        <p:txBody>
          <a:bodyPr/>
          <a:lstStyle/>
          <a:p>
            <a:fld id="{6B4AFDE2-38B7-476D-8121-40D77B7EA414}" type="slidenum">
              <a:rPr lang="en-CA" smtClean="0"/>
              <a:pPr/>
              <a:t>31</a:t>
            </a:fld>
            <a:endParaRPr lang="en-CA"/>
          </a:p>
        </p:txBody>
      </p:sp>
      <p:sp>
        <p:nvSpPr>
          <p:cNvPr id="8" name="Slide Image Placeholder 7">
            <a:extLst>
              <a:ext uri="{FF2B5EF4-FFF2-40B4-BE49-F238E27FC236}">
                <a16:creationId xmlns:a16="http://schemas.microsoft.com/office/drawing/2014/main" id="{99FD1CEB-F814-4300-AC28-EED1D19531AD}"/>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2056976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F680096-4B06-4E27-AFEB-B07A9567B62D}" type="slidenum">
              <a:rPr lang="en-CA" smtClean="0"/>
              <a:pPr/>
              <a:t>32</a:t>
            </a:fld>
            <a:endParaRPr lang="en-CA" dirty="0"/>
          </a:p>
        </p:txBody>
      </p:sp>
    </p:spTree>
    <p:extLst>
      <p:ext uri="{BB962C8B-B14F-4D97-AF65-F5344CB8AC3E}">
        <p14:creationId xmlns:p14="http://schemas.microsoft.com/office/powerpoint/2010/main" val="947643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D120D7A8-9956-46E7-908A-9D2E9FD963C7}"/>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33</a:t>
            </a:fld>
            <a:endParaRPr lang="en-CA"/>
          </a:p>
        </p:txBody>
      </p:sp>
    </p:spTree>
    <p:extLst>
      <p:ext uri="{BB962C8B-B14F-4D97-AF65-F5344CB8AC3E}">
        <p14:creationId xmlns:p14="http://schemas.microsoft.com/office/powerpoint/2010/main" val="740169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4F0590CF-2E20-4F2D-988B-063EB61C7F8C}"/>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34</a:t>
            </a:fld>
            <a:endParaRPr lang="en-CA"/>
          </a:p>
        </p:txBody>
      </p:sp>
    </p:spTree>
    <p:extLst>
      <p:ext uri="{BB962C8B-B14F-4D97-AF65-F5344CB8AC3E}">
        <p14:creationId xmlns:p14="http://schemas.microsoft.com/office/powerpoint/2010/main" val="997153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F32AF5A5-625E-4A5E-A122-7E6B254AD335}"/>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35</a:t>
            </a:fld>
            <a:endParaRPr lang="en-CA"/>
          </a:p>
        </p:txBody>
      </p:sp>
    </p:spTree>
    <p:extLst>
      <p:ext uri="{BB962C8B-B14F-4D97-AF65-F5344CB8AC3E}">
        <p14:creationId xmlns:p14="http://schemas.microsoft.com/office/powerpoint/2010/main" val="4134144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86132E04-EB11-4DA4-B416-95D2B3C9EE3D}"/>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36</a:t>
            </a:fld>
            <a:endParaRPr lang="en-CA"/>
          </a:p>
        </p:txBody>
      </p:sp>
    </p:spTree>
    <p:extLst>
      <p:ext uri="{BB962C8B-B14F-4D97-AF65-F5344CB8AC3E}">
        <p14:creationId xmlns:p14="http://schemas.microsoft.com/office/powerpoint/2010/main" val="3393472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8A71C7AC-BC98-4605-B9F1-9FCA4C562AA8}"/>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37</a:t>
            </a:fld>
            <a:endParaRPr lang="en-CA"/>
          </a:p>
        </p:txBody>
      </p:sp>
    </p:spTree>
    <p:extLst>
      <p:ext uri="{BB962C8B-B14F-4D97-AF65-F5344CB8AC3E}">
        <p14:creationId xmlns:p14="http://schemas.microsoft.com/office/powerpoint/2010/main" val="4052359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335BEC2C-8620-4CB0-9BBC-F36A4B0209C0}"/>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38</a:t>
            </a:fld>
            <a:endParaRPr lang="en-CA"/>
          </a:p>
        </p:txBody>
      </p:sp>
    </p:spTree>
    <p:extLst>
      <p:ext uri="{BB962C8B-B14F-4D97-AF65-F5344CB8AC3E}">
        <p14:creationId xmlns:p14="http://schemas.microsoft.com/office/powerpoint/2010/main" val="3708442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DD920EFB-4B64-40D0-8186-38DB7FEF5EA6}"/>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39</a:t>
            </a:fld>
            <a:endParaRPr lang="en-CA"/>
          </a:p>
        </p:txBody>
      </p:sp>
    </p:spTree>
    <p:extLst>
      <p:ext uri="{BB962C8B-B14F-4D97-AF65-F5344CB8AC3E}">
        <p14:creationId xmlns:p14="http://schemas.microsoft.com/office/powerpoint/2010/main" val="223795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120D3DC1-AB66-4343-8BBB-0FE6C5B76B9B}"/>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4</a:t>
            </a:fld>
            <a:endParaRPr lang="en-CA"/>
          </a:p>
        </p:txBody>
      </p:sp>
    </p:spTree>
    <p:extLst>
      <p:ext uri="{BB962C8B-B14F-4D97-AF65-F5344CB8AC3E}">
        <p14:creationId xmlns:p14="http://schemas.microsoft.com/office/powerpoint/2010/main" val="1329253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8D8E3C24-BA4A-4E4B-8C51-F10518A2DE81}"/>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40</a:t>
            </a:fld>
            <a:endParaRPr lang="en-CA"/>
          </a:p>
        </p:txBody>
      </p:sp>
    </p:spTree>
    <p:extLst>
      <p:ext uri="{BB962C8B-B14F-4D97-AF65-F5344CB8AC3E}">
        <p14:creationId xmlns:p14="http://schemas.microsoft.com/office/powerpoint/2010/main" val="112692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endParaRPr lang="en-CA" dirty="0"/>
          </a:p>
        </p:txBody>
      </p:sp>
      <p:sp>
        <p:nvSpPr>
          <p:cNvPr id="5" name="Slide Number Placeholder 4">
            <a:extLst>
              <a:ext uri="{FF2B5EF4-FFF2-40B4-BE49-F238E27FC236}">
                <a16:creationId xmlns:a16="http://schemas.microsoft.com/office/drawing/2014/main" id="{D76C51EA-5087-4F81-A4C1-F8F491331184}"/>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5</a:t>
            </a:fld>
            <a:endParaRPr lang="en-CA"/>
          </a:p>
        </p:txBody>
      </p:sp>
    </p:spTree>
    <p:extLst>
      <p:ext uri="{BB962C8B-B14F-4D97-AF65-F5344CB8AC3E}">
        <p14:creationId xmlns:p14="http://schemas.microsoft.com/office/powerpoint/2010/main" val="300025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a:prstGeom prst="rect">
            <a:avLst/>
          </a:prstGeom>
        </p:spPr>
      </p:sp>
      <p:sp>
        <p:nvSpPr>
          <p:cNvPr id="3" name="Notes Placeholder 2"/>
          <p:cNvSpPr>
            <a:spLocks noGrp="1"/>
          </p:cNvSpPr>
          <p:nvPr>
            <p:ph type="body" idx="1"/>
          </p:nvPr>
        </p:nvSpPr>
        <p:spPr>
          <a:xfrm>
            <a:off x="404664" y="2271936"/>
            <a:ext cx="6048672" cy="7018746"/>
          </a:xfrm>
          <a:prstGeom prst="rect">
            <a:avLst/>
          </a:prstGeom>
        </p:spPr>
        <p:txBody>
          <a:bodyPr/>
          <a:lstStyle/>
          <a:p>
            <a:r>
              <a:rPr lang="en-US" dirty="0"/>
              <a:t>Don't store redundant/repeating data.</a:t>
            </a:r>
            <a:endParaRPr lang="en-CA" dirty="0"/>
          </a:p>
        </p:txBody>
      </p:sp>
      <p:sp>
        <p:nvSpPr>
          <p:cNvPr id="5" name="Slide Number Placeholder 4">
            <a:extLst>
              <a:ext uri="{FF2B5EF4-FFF2-40B4-BE49-F238E27FC236}">
                <a16:creationId xmlns:a16="http://schemas.microsoft.com/office/drawing/2014/main" id="{DB59995B-B049-4604-BF8E-C55944A338D6}"/>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t>6</a:t>
            </a:fld>
            <a:endParaRPr lang="en-CA"/>
          </a:p>
        </p:txBody>
      </p:sp>
    </p:spTree>
    <p:extLst>
      <p:ext uri="{BB962C8B-B14F-4D97-AF65-F5344CB8AC3E}">
        <p14:creationId xmlns:p14="http://schemas.microsoft.com/office/powerpoint/2010/main" val="1787629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8DA505A-9EE7-46AB-8643-993E838A03BB}"/>
              </a:ext>
            </a:extLst>
          </p:cNvPr>
          <p:cNvSpPr>
            <a:spLocks noGrp="1"/>
          </p:cNvSpPr>
          <p:nvPr>
            <p:ph type="sldNum" sz="quarter" idx="5"/>
          </p:nvPr>
        </p:nvSpPr>
        <p:spPr>
          <a:xfrm>
            <a:off x="3884613" y="8829675"/>
            <a:ext cx="2971800" cy="466725"/>
          </a:xfrm>
          <a:prstGeom prst="rect">
            <a:avLst/>
          </a:prstGeom>
        </p:spPr>
        <p:txBody>
          <a:bodyPr/>
          <a:lstStyle/>
          <a:p>
            <a:fld id="{6B4AFDE2-38B7-476D-8121-40D77B7EA414}" type="slidenum">
              <a:rPr lang="en-CA" smtClean="0"/>
              <a:pPr/>
              <a:t>7</a:t>
            </a:fld>
            <a:endParaRPr lang="en-CA"/>
          </a:p>
        </p:txBody>
      </p:sp>
      <p:sp>
        <p:nvSpPr>
          <p:cNvPr id="7" name="Slide Image Placeholder 6">
            <a:extLst>
              <a:ext uri="{FF2B5EF4-FFF2-40B4-BE49-F238E27FC236}">
                <a16:creationId xmlns:a16="http://schemas.microsoft.com/office/drawing/2014/main" id="{83FB9D6C-8828-4AA7-AAB7-DAFF56A342D8}"/>
              </a:ext>
            </a:extLst>
          </p:cNvPr>
          <p:cNvSpPr>
            <a:spLocks noGrp="1" noRot="1" noChangeAspect="1"/>
          </p:cNvSpPr>
          <p:nvPr>
            <p:ph type="sldImg"/>
          </p:nvPr>
        </p:nvSpPr>
        <p:spPr>
          <a:xfrm>
            <a:off x="596900" y="111125"/>
            <a:ext cx="3287713" cy="1851025"/>
          </a:xfrm>
          <a:prstGeom prst="rect">
            <a:avLst/>
          </a:prstGeom>
        </p:spPr>
      </p:sp>
      <p:sp>
        <p:nvSpPr>
          <p:cNvPr id="8" name="Notes Placeholder 7">
            <a:extLst>
              <a:ext uri="{FF2B5EF4-FFF2-40B4-BE49-F238E27FC236}">
                <a16:creationId xmlns:a16="http://schemas.microsoft.com/office/drawing/2014/main" id="{7A0E9D7A-9F33-4009-B8B2-2AE131B78E94}"/>
              </a:ext>
            </a:extLst>
          </p:cNvPr>
          <p:cNvSpPr>
            <a:spLocks noGrp="1"/>
          </p:cNvSpPr>
          <p:nvPr>
            <p:ph type="body" idx="1"/>
          </p:nvPr>
        </p:nvSpPr>
        <p:spPr>
          <a:xfrm>
            <a:off x="685800" y="1961503"/>
            <a:ext cx="5486400" cy="6647137"/>
          </a:xfrm>
          <a:prstGeom prst="rect">
            <a:avLst/>
          </a:prstGeom>
        </p:spPr>
        <p:txBody>
          <a:bodyPr/>
          <a:lstStyle/>
          <a:p>
            <a:endParaRPr lang="en-CA"/>
          </a:p>
        </p:txBody>
      </p:sp>
    </p:spTree>
    <p:extLst>
      <p:ext uri="{BB962C8B-B14F-4D97-AF65-F5344CB8AC3E}">
        <p14:creationId xmlns:p14="http://schemas.microsoft.com/office/powerpoint/2010/main" val="4254817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76672" y="2271936"/>
            <a:ext cx="5832648" cy="6552728"/>
          </a:xfrm>
        </p:spPr>
        <p:txBody>
          <a:bodyPr>
            <a:normAutofit fontScale="77500" lnSpcReduction="20000"/>
          </a:bodyPr>
          <a:lstStyle/>
          <a:p>
            <a:r>
              <a:rPr lang="en-US" dirty="0"/>
              <a:t>When files are copied to backup devices or to remote storage, you not longer have the security of physical access control. Anyone who has the physical media and a reader can see your data.</a:t>
            </a:r>
          </a:p>
          <a:p>
            <a:r>
              <a:rPr lang="en-US" dirty="0"/>
              <a:t>When files are sent outside your system, i.e. outside your system's security, they should be encrypted. And compressing them at the same time makes sense.</a:t>
            </a:r>
          </a:p>
          <a:p>
            <a:endParaRPr lang="en-US" dirty="0"/>
          </a:p>
          <a:p>
            <a:r>
              <a:rPr lang="en-CA" dirty="0"/>
              <a:t>https://www.databarracks.com/blog/is-tape-backup-dead</a:t>
            </a:r>
            <a:br>
              <a:rPr lang="en-CA" dirty="0"/>
            </a:br>
            <a:r>
              <a:rPr lang="en-CA" dirty="0"/>
              <a:t>"The total use of tape has fallen from 42% of businesses in 2008 to just 14% in 2016. use of 'cloud' backup rose from 23 to 43% over that period."</a:t>
            </a:r>
            <a:br>
              <a:rPr lang="en-CA" dirty="0"/>
            </a:br>
            <a:r>
              <a:rPr lang="en-CA" dirty="0"/>
              <a:t>although a small percentage of companies use tape, those are BIG companies.</a:t>
            </a:r>
          </a:p>
          <a:p>
            <a:r>
              <a:rPr lang="en-CA" dirty="0"/>
              <a:t>Be careful what you count. Instead counting businesses using tape, count shipments of tape capacity</a:t>
            </a:r>
          </a:p>
          <a:p>
            <a:r>
              <a:rPr lang="en-CA" dirty="0"/>
              <a:t>https://www.networkworld.com/article/3315156/tape-vs-disk-storage-why-isnt-tape-dead-yet.html</a:t>
            </a:r>
            <a:br>
              <a:rPr lang="en-CA" dirty="0"/>
            </a:br>
            <a:r>
              <a:rPr lang="en-CA" dirty="0"/>
              <a:t>"2017 saw the shipment of more than 1 million petabytes in LTO tape capacity – roughly five times what was shipped in 2008."</a:t>
            </a:r>
            <a:br>
              <a:rPr lang="en-CA" dirty="0"/>
            </a:br>
            <a:r>
              <a:rPr lang="en-CA" dirty="0"/>
              <a:t>tape will always be cheaper than disk storage. Tape separates the medium from the recording device: a few tape drives service thousands of tapes. Tapes do not need power and cooling. Even if disk was free, it might still cost more than tape due to the power and cooling savings alone. </a:t>
            </a:r>
            <a:br>
              <a:rPr lang="en-CA" dirty="0"/>
            </a:br>
            <a:endParaRPr lang="en-CA" dirty="0"/>
          </a:p>
          <a:p>
            <a:r>
              <a:rPr lang="en-CA" dirty="0"/>
              <a:t>Linear Tape-Open (LTO) - https://en.wikipedia.org/wiki/Linear_Tape-Open</a:t>
            </a:r>
          </a:p>
          <a:p>
            <a:r>
              <a:rPr lang="en-CA" dirty="0"/>
              <a:t>Dec. 2017 – LTOv8 cartridge capacity of 12TB raw or 30TB compressed written at 900MB/s. Special LTO Streaming Lossless Data Compression rate of 2.5:1</a:t>
            </a:r>
          </a:p>
          <a:p>
            <a:r>
              <a:rPr lang="en-CA" dirty="0"/>
              <a:t>Cartridge size is approx. 10cm X 10cm X 2cm</a:t>
            </a:r>
          </a:p>
          <a:p>
            <a:endParaRPr lang="en-CA" dirty="0"/>
          </a:p>
          <a:p>
            <a:r>
              <a:rPr lang="en-CA" dirty="0"/>
              <a:t>https://medium.com/roxiler-systems-pvt-ltd/amazon-glacier-vs-google-nearline-107de9e3f95c</a:t>
            </a:r>
          </a:p>
          <a:p>
            <a:endParaRPr lang="en-CA" dirty="0"/>
          </a:p>
          <a:p>
            <a:r>
              <a:rPr lang="en-CA" dirty="0"/>
              <a:t>directly to tape (D2T), backing up to disk then copying to tape (D2D2T), backing up to disk with no tape component (D2D/D2D2D), or backing up to the cloud (D2C/D2D2C).  </a:t>
            </a:r>
          </a:p>
          <a:p>
            <a:endParaRPr lang="en-CA" dirty="0"/>
          </a:p>
          <a:p>
            <a:r>
              <a:rPr lang="en-US" dirty="0"/>
              <a:t>SSH, used in secure terminal and FTP sessions, has a compression option for transmission of data but it introduces latency: data must be held in a buffer to compress a chunk of it before transmission. The extra time it takes to buffer and compress the data, send/receive the compressed data, and buffer and decompress the data should be less than the time to simply transmit the longer uncompressed plain text version.</a:t>
            </a:r>
          </a:p>
          <a:p>
            <a:r>
              <a:rPr lang="en-US" dirty="0"/>
              <a:t>File data can arrive in various pieces and be reassembled. (</a:t>
            </a:r>
            <a:r>
              <a:rPr lang="en-CA" dirty="0"/>
              <a:t>IP packets may be lost, duplicated, or delivered out of order. TCP detects these problems, requests re-transmission of lost data, and rearranges out-of-order data. This preserves the integrity of the original transmission but the cost is additional latency.) </a:t>
            </a:r>
            <a:r>
              <a:rPr lang="en-US" dirty="0"/>
              <a:t>Computers will wait patiently for a file to arrive completely. Sending and receiving can occur asynchronously, i.e. </a:t>
            </a:r>
            <a:r>
              <a:rPr lang="en-CA" dirty="0"/>
              <a:t>events that are not coordinated in time. </a:t>
            </a:r>
            <a:endParaRPr lang="en-US" dirty="0"/>
          </a:p>
          <a:p>
            <a:endParaRPr lang="en-US" dirty="0"/>
          </a:p>
          <a:p>
            <a:r>
              <a:rPr lang="en-US" dirty="0"/>
              <a:t>Digital Telephone VoIP (Voice over Internet Protocol) works in a similar way. It blocks a time frame of digitized voice, compresses the block which takes a short time to transmit, and decompress the block at the other end so it sounds like continuous speech. This is harder to do successfully than sending files. Two-way conversation must be perceived in real-time without delays, that is, it must be synchronous: </a:t>
            </a:r>
            <a:r>
              <a:rPr lang="en-CA" dirty="0"/>
              <a:t>events and TCP/IP packets that are coordinated in time. Call centers that save money by overly compressing voice and uploading VoIP over slow bandwidth will lose far more money than they saved as soon as the customer says, "I could not hear or understand you; please repeat."</a:t>
            </a:r>
          </a:p>
          <a:p>
            <a:r>
              <a:rPr lang="en-CA" dirty="0"/>
              <a:t>See https://netbeez.net/blog/impact-of-packet-loss-jitter-and-latency-on-voip/ </a:t>
            </a:r>
            <a:endParaRPr lang="en-US" dirty="0"/>
          </a:p>
          <a:p>
            <a:endParaRPr lang="en-US" dirty="0"/>
          </a:p>
          <a:p>
            <a:r>
              <a:rPr lang="en-US" dirty="0"/>
              <a:t>Streaming audio and video such as digital TV (sent over the air from a TV station or streamed from Netflix) or audio from Spotify, have an easier time of it because they are transmitting previously compressed data, sending as little as possible over high speed networks. Without a compression stage, latency from the sending side is reduced. The receiving side buffers the received data, decompresses it, and outputs the video/audio in real time. Because the sending side usually transmits compressed data faster than the receiving side can output decompressed video/audio, the humans perceive a smooth analog experience of uninterrupted video/audio. Critically, the receiving device has extra memory for buffering, unlike Network Interface cards which have minimal buffer storage. As long as the server and network can put data into the receiving buffer faster than the decompression software can take data out of the buffer, everyone is happy. This allows variance in overall throughput. When a streaming session begins, it often appears that the streaming service is slow – it is not. The delay is the time it takes to fill up the receiving side's buffer.</a:t>
            </a:r>
          </a:p>
        </p:txBody>
      </p:sp>
      <p:sp>
        <p:nvSpPr>
          <p:cNvPr id="5" name="Slide Number Placeholder 4">
            <a:extLst>
              <a:ext uri="{FF2B5EF4-FFF2-40B4-BE49-F238E27FC236}">
                <a16:creationId xmlns:a16="http://schemas.microsoft.com/office/drawing/2014/main" id="{B5C44544-7A3B-4B42-9D59-332916F50A8F}"/>
              </a:ext>
            </a:extLst>
          </p:cNvPr>
          <p:cNvSpPr>
            <a:spLocks noGrp="1"/>
          </p:cNvSpPr>
          <p:nvPr>
            <p:ph type="sldNum" sz="quarter" idx="5"/>
          </p:nvPr>
        </p:nvSpPr>
        <p:spPr/>
        <p:txBody>
          <a:bodyPr/>
          <a:lstStyle/>
          <a:p>
            <a:fld id="{6B4AFDE2-38B7-476D-8121-40D77B7EA414}" type="slidenum">
              <a:rPr lang="en-CA" smtClean="0"/>
              <a:pPr/>
              <a:t>8</a:t>
            </a:fld>
            <a:endParaRPr lang="en-CA"/>
          </a:p>
        </p:txBody>
      </p:sp>
      <p:sp>
        <p:nvSpPr>
          <p:cNvPr id="8" name="Slide Image Placeholder 7">
            <a:extLst>
              <a:ext uri="{FF2B5EF4-FFF2-40B4-BE49-F238E27FC236}">
                <a16:creationId xmlns:a16="http://schemas.microsoft.com/office/drawing/2014/main" id="{6D834B1F-FA3F-4C6D-A87E-534BFC215FD5}"/>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1227001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user gets a unique, personalized file, e.g. payroll information. </a:t>
            </a:r>
            <a:r>
              <a:rPr lang="en-US" sz="1200" dirty="0"/>
              <a:t>1MB to 30,000 users is much slower than 30GB to one user</a:t>
            </a:r>
            <a:endParaRPr lang="en-US" dirty="0"/>
          </a:p>
          <a:p>
            <a:endParaRPr lang="en-US" dirty="0"/>
          </a:p>
          <a:p>
            <a:r>
              <a:rPr lang="en-US" dirty="0"/>
              <a:t>Network bandwidth vs throughput: think cars on the highway. If all cars in each lane travelled at the same speed, if cars merged on and off without slowing cars already on the highway, if there was no space between cars, that's bandwidth utilizing 100% of the road capacity. The only time this happens with human drivers is during a traffic jam. 100% utilization of the road but very poor throughput for any individual vehicle.</a:t>
            </a:r>
          </a:p>
          <a:p>
            <a:r>
              <a:rPr lang="en-US" dirty="0"/>
              <a:t>The reality is space between cars is a necessary safety margin, weather affects the speed of traffic, too much traffic causes congestion, ½ the drivers of cars on the road are incompetent: they have a low level of skill in operating a vehicle and don't follow the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Plain text </a:t>
            </a:r>
            <a:r>
              <a:rPr lang="en-CA" sz="1200" dirty="0"/>
              <a:t>compression to 35% of original is a safe assumption, normal range for text is 25% to 50% of original depending on repeating patterns within data.</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Compression to 35% results in ~ half the time (latency is the same, still have 30,000 separate transfers to do) but ~one third the data resulting in less network congestion.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TCP packet overhead adds ~3% to original data</a:t>
            </a:r>
          </a:p>
          <a:p>
            <a:r>
              <a:rPr lang="en-US" dirty="0"/>
              <a:t>Original 1MB = 1024 * 1024 = 1,048,576 + 3% TCP overhead = 1,080,033 * 8 bits = 8,640,264 = 8.24Mb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Compressed to 35% of original  =  1,048,576 *.35 = 367,002 + 3% TCP overhead = 378,012 * 8 bits = 3024096 = 2.88Mb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Compression can make delivery feasible.</a:t>
            </a:r>
          </a:p>
          <a:p>
            <a:endParaRPr lang="en-US" dirty="0"/>
          </a:p>
          <a:p>
            <a:r>
              <a:rPr lang="en-CA" dirty="0"/>
              <a:t>https://dsp.stackexchange.com/questions/3474/what-are-some-typical-lossless-compression-ratios</a:t>
            </a:r>
          </a:p>
          <a:p>
            <a:r>
              <a:rPr lang="en-CA" dirty="0"/>
              <a:t>survey paper on compression, </a:t>
            </a:r>
            <a:r>
              <a:rPr lang="en-CA" dirty="0">
                <a:hlinkClick r:id="rId3"/>
              </a:rPr>
              <a:t>"A Survey Of Architectural Approaches for Data Compression in Cache and Main Memory Systems"</a:t>
            </a:r>
            <a:r>
              <a:rPr lang="en-CA" dirty="0"/>
              <a:t>, shows that most practical techniques on general benchmarks achieve </a:t>
            </a:r>
            <a:r>
              <a:rPr lang="en-CA" b="1" dirty="0"/>
              <a:t>compression ratio ~2X and some up to 4X</a:t>
            </a:r>
            <a:r>
              <a:rPr lang="en-CA" dirty="0"/>
              <a:t>, although higher potential (e.g. ~16X in some cases) exists (see Section 2.2). The reason for not achieving full potential is that techniques with higher compression ratio also have higher overhead (e.g. extra hardware which consumes power, extra processing which takes time) or the input data has a high proportion of repeating data (e.g. compressing file with all zeros). </a:t>
            </a:r>
          </a:p>
          <a:p>
            <a:endParaRPr lang="en-CA" dirty="0"/>
          </a:p>
          <a:p>
            <a:r>
              <a:rPr lang="en-CA" dirty="0"/>
              <a:t>https://www.dnsstuff.com/network-throughput-bandwidth</a:t>
            </a:r>
          </a:p>
        </p:txBody>
      </p:sp>
      <p:sp>
        <p:nvSpPr>
          <p:cNvPr id="5" name="Slide Number Placeholder 4">
            <a:extLst>
              <a:ext uri="{FF2B5EF4-FFF2-40B4-BE49-F238E27FC236}">
                <a16:creationId xmlns:a16="http://schemas.microsoft.com/office/drawing/2014/main" id="{B3555180-8096-47CC-9FE2-D8367AEDCC35}"/>
              </a:ext>
            </a:extLst>
          </p:cNvPr>
          <p:cNvSpPr>
            <a:spLocks noGrp="1"/>
          </p:cNvSpPr>
          <p:nvPr>
            <p:ph type="sldNum" sz="quarter" idx="5"/>
          </p:nvPr>
        </p:nvSpPr>
        <p:spPr/>
        <p:txBody>
          <a:bodyPr/>
          <a:lstStyle/>
          <a:p>
            <a:fld id="{6B4AFDE2-38B7-476D-8121-40D77B7EA414}" type="slidenum">
              <a:rPr lang="en-CA" smtClean="0"/>
              <a:pPr/>
              <a:t>9</a:t>
            </a:fld>
            <a:endParaRPr lang="en-CA"/>
          </a:p>
        </p:txBody>
      </p:sp>
      <p:sp>
        <p:nvSpPr>
          <p:cNvPr id="8" name="Slide Image Placeholder 7">
            <a:extLst>
              <a:ext uri="{FF2B5EF4-FFF2-40B4-BE49-F238E27FC236}">
                <a16:creationId xmlns:a16="http://schemas.microsoft.com/office/drawing/2014/main" id="{1CB3E4D2-140B-42D2-BF4E-608219E823E9}"/>
              </a:ext>
            </a:extLst>
          </p:cNvPr>
          <p:cNvSpPr>
            <a:spLocks noGrp="1" noRot="1" noChangeAspect="1"/>
          </p:cNvSpPr>
          <p:nvPr>
            <p:ph type="sldImg"/>
          </p:nvPr>
        </p:nvSpPr>
        <p:spPr>
          <a:xfrm>
            <a:off x="908050" y="255588"/>
            <a:ext cx="3584575" cy="2016125"/>
          </a:xfrm>
        </p:spPr>
      </p:sp>
    </p:spTree>
    <p:extLst>
      <p:ext uri="{BB962C8B-B14F-4D97-AF65-F5344CB8AC3E}">
        <p14:creationId xmlns:p14="http://schemas.microsoft.com/office/powerpoint/2010/main" val="381724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2020-04-20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2020-04-20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2020-04-20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2020-04-20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2020-04-20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2020-04-20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2020-04-20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2020-04-20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2020-04-20</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s.duke.edu/courses/spring03/cps296.5/papers/welch_1984_technique_for.pdf"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compression.ru/download/articles/huff/huffman_1952_minimum-redundancy-codes.pdf"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hyperlink" Target="https://pudding.cool/2017/05/song-repetition/"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ti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hyperlink" Target="https://medium.com/roxiler-systems-pvt-ltd/amazon-glacier-vs-google-nearline-107de9e3f95c" TargetMode="External"/><Relationship Id="rId3" Type="http://schemas.openxmlformats.org/officeDocument/2006/relationships/hyperlink" Target="https://www.google.com/search?q=lto+tape+library" TargetMode="External"/><Relationship Id="rId7" Type="http://schemas.openxmlformats.org/officeDocument/2006/relationships/hyperlink" Target="https://www.google.com/search?q=tertiary+storag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en.wikipedia.org/wiki/Nearline_storage" TargetMode="External"/><Relationship Id="rId11" Type="http://schemas.openxmlformats.org/officeDocument/2006/relationships/hyperlink" Target="https://en.wikipedia.org/wiki/Single-instance_storage" TargetMode="External"/><Relationship Id="rId5" Type="http://schemas.openxmlformats.org/officeDocument/2006/relationships/hyperlink" Target="https://www.google.com/search?q=optical+disc+library" TargetMode="External"/><Relationship Id="rId10" Type="http://schemas.openxmlformats.org/officeDocument/2006/relationships/hyperlink" Target="https://en.wikipedia.org/wiki/Data_deduplication" TargetMode="External"/><Relationship Id="rId4" Type="http://schemas.openxmlformats.org/officeDocument/2006/relationships/hyperlink" Target="https://www.youtube.com/watch?v=l8jdNUNW-wo" TargetMode="External"/><Relationship Id="rId9" Type="http://schemas.openxmlformats.org/officeDocument/2006/relationships/hyperlink" Target="sync.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8dhp_20j0Y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medium.com/roxiler-systems-pvt-ltd/amazon-glacier-vs-google-nearline-107de9e3f95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8458200" cy="1314450"/>
          </a:xfrm>
        </p:spPr>
        <p:txBody>
          <a:bodyPr>
            <a:normAutofit fontScale="85000" lnSpcReduction="10000"/>
          </a:bodyPr>
          <a:lstStyle/>
          <a:p>
            <a:r>
              <a:rPr lang="en-US" sz="4000" b="1" dirty="0"/>
              <a:t>File </a:t>
            </a:r>
            <a:r>
              <a:rPr lang="en-US" sz="4000" b="1" spc="-500" dirty="0">
                <a:latin typeface="Arial Narrow" panose="020B0606020202030204" pitchFamily="34" charset="0"/>
              </a:rPr>
              <a:t>Compression, </a:t>
            </a:r>
            <a:br>
              <a:rPr lang="en-US" sz="4000" b="1" spc="-500" dirty="0">
                <a:latin typeface="Arial Narrow" panose="020B0606020202030204" pitchFamily="34" charset="0"/>
              </a:rPr>
            </a:br>
            <a:r>
              <a:rPr lang="en-US" sz="4000" b="1" dirty="0"/>
              <a:t>3-2-1 Backup with 4QFeybBPWkeiOg==</a:t>
            </a:r>
            <a:endParaRPr lang="en-CA" sz="4000"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800" dirty="0"/>
              <a:t>How File Compression works</a:t>
            </a:r>
          </a:p>
        </p:txBody>
      </p:sp>
      <p:sp>
        <p:nvSpPr>
          <p:cNvPr id="2" name="TextBox 1"/>
          <p:cNvSpPr txBox="1"/>
          <p:nvPr/>
        </p:nvSpPr>
        <p:spPr>
          <a:xfrm>
            <a:off x="953596" y="1275606"/>
            <a:ext cx="7794868" cy="4493538"/>
          </a:xfrm>
          <a:prstGeom prst="rect">
            <a:avLst/>
          </a:prstGeom>
          <a:noFill/>
        </p:spPr>
        <p:txBody>
          <a:bodyPr wrap="square" rtlCol="0">
            <a:spAutoFit/>
          </a:bodyPr>
          <a:lstStyle/>
          <a:p>
            <a:r>
              <a:rPr lang="en-CA" sz="2800" b="1" dirty="0">
                <a:solidFill>
                  <a:schemeClr val="bg1"/>
                </a:solidFill>
              </a:rPr>
              <a:t>Compression combines:</a:t>
            </a:r>
          </a:p>
          <a:p>
            <a:pPr marL="514350" indent="-514350">
              <a:buFont typeface="Arial" panose="020B0604020202020204" pitchFamily="34" charset="0"/>
              <a:buChar char="•"/>
            </a:pPr>
            <a:r>
              <a:rPr lang="en-CA" sz="2800" b="1" dirty="0">
                <a:solidFill>
                  <a:schemeClr val="bg1"/>
                </a:solidFill>
              </a:rPr>
              <a:t>matching and replacement of duplicate strings with pointers.</a:t>
            </a:r>
          </a:p>
          <a:p>
            <a:pPr marL="971550" lvl="1" indent="-514350">
              <a:buFont typeface="Arial" panose="020B0604020202020204" pitchFamily="34" charset="0"/>
              <a:buChar char="•"/>
            </a:pPr>
            <a:r>
              <a:rPr lang="en-CA" sz="2400" dirty="0">
                <a:solidFill>
                  <a:schemeClr val="bg1"/>
                </a:solidFill>
              </a:rPr>
              <a:t>Lempel–</a:t>
            </a:r>
            <a:r>
              <a:rPr lang="en-CA" sz="2400" dirty="0" err="1">
                <a:solidFill>
                  <a:schemeClr val="bg1"/>
                </a:solidFill>
              </a:rPr>
              <a:t>Ziv</a:t>
            </a:r>
            <a:r>
              <a:rPr lang="en-CA" sz="2400" dirty="0">
                <a:solidFill>
                  <a:schemeClr val="bg1"/>
                </a:solidFill>
              </a:rPr>
              <a:t>–Welch (LZW) compression (</a:t>
            </a:r>
            <a:r>
              <a:rPr lang="en-CA" sz="2400" dirty="0">
                <a:solidFill>
                  <a:schemeClr val="bg1"/>
                </a:solidFill>
                <a:hlinkClick r:id="rId3"/>
              </a:rPr>
              <a:t>1984</a:t>
            </a:r>
            <a:r>
              <a:rPr lang="en-CA" sz="2400" dirty="0">
                <a:solidFill>
                  <a:schemeClr val="bg1"/>
                </a:solidFill>
              </a:rPr>
              <a:t>)</a:t>
            </a:r>
          </a:p>
          <a:p>
            <a:pPr marL="514350" indent="-514350">
              <a:buFont typeface="Arial" panose="020B0604020202020204" pitchFamily="34" charset="0"/>
              <a:buChar char="•"/>
            </a:pPr>
            <a:r>
              <a:rPr lang="en-CA" sz="2800" b="1" dirty="0">
                <a:solidFill>
                  <a:schemeClr val="bg1"/>
                </a:solidFill>
              </a:rPr>
              <a:t>replacing symbols with new, weighted symbols based on frequency of use.</a:t>
            </a:r>
          </a:p>
          <a:p>
            <a:pPr marL="971550" lvl="1" indent="-514350">
              <a:buFont typeface="Arial" panose="020B0604020202020204" pitchFamily="34" charset="0"/>
              <a:buChar char="•"/>
            </a:pPr>
            <a:r>
              <a:rPr lang="en-CA" sz="2400" dirty="0">
                <a:solidFill>
                  <a:schemeClr val="bg1"/>
                </a:solidFill>
              </a:rPr>
              <a:t>Huffman coding (</a:t>
            </a:r>
            <a:r>
              <a:rPr lang="en-CA" sz="2400" dirty="0">
                <a:solidFill>
                  <a:schemeClr val="bg1"/>
                </a:solidFill>
                <a:hlinkClick r:id="rId4"/>
              </a:rPr>
              <a:t>1952</a:t>
            </a:r>
            <a:r>
              <a:rPr lang="en-CA" sz="2400" dirty="0">
                <a:solidFill>
                  <a:schemeClr val="bg1"/>
                </a:solidFill>
              </a:rPr>
              <a:t>)</a:t>
            </a:r>
          </a:p>
          <a:p>
            <a:pPr marL="971550" lvl="1" indent="-514350">
              <a:buFont typeface="Arial" panose="020B0604020202020204" pitchFamily="34" charset="0"/>
              <a:buChar char="•"/>
            </a:pPr>
            <a:r>
              <a:rPr lang="en-CA" sz="2400" dirty="0">
                <a:solidFill>
                  <a:schemeClr val="bg1"/>
                </a:solidFill>
              </a:rPr>
              <a:t>David A. Huffman was a </a:t>
            </a:r>
            <a:r>
              <a:rPr lang="en-CA" sz="2400" dirty="0" err="1">
                <a:solidFill>
                  <a:schemeClr val="bg1"/>
                </a:solidFill>
              </a:rPr>
              <a:t>Ph.D</a:t>
            </a:r>
            <a:r>
              <a:rPr lang="en-CA" sz="2400" dirty="0">
                <a:solidFill>
                  <a:schemeClr val="bg1"/>
                </a:solidFill>
              </a:rPr>
              <a:t> student at MIT </a:t>
            </a:r>
            <a:br>
              <a:rPr lang="en-CA" sz="2800" b="1" dirty="0">
                <a:solidFill>
                  <a:schemeClr val="bg1"/>
                </a:solidFill>
              </a:rPr>
            </a:br>
            <a:endParaRPr lang="en-CA" sz="2800" b="1" dirty="0">
              <a:solidFill>
                <a:schemeClr val="bg1"/>
              </a:solidFill>
            </a:endParaRPr>
          </a:p>
          <a:p>
            <a:pPr marL="514350" indent="-514350">
              <a:buFont typeface="+mj-lt"/>
              <a:buAutoNum type="arabicPeriod"/>
            </a:pPr>
            <a:endParaRPr lang="en-CA" sz="2800" b="1" dirty="0">
              <a:solidFill>
                <a:schemeClr val="bg1"/>
              </a:solidFill>
            </a:endParaRPr>
          </a:p>
          <a:p>
            <a:endParaRPr lang="en-CA" b="1" dirty="0"/>
          </a:p>
        </p:txBody>
      </p:sp>
    </p:spTree>
    <p:extLst>
      <p:ext uri="{BB962C8B-B14F-4D97-AF65-F5344CB8AC3E}">
        <p14:creationId xmlns:p14="http://schemas.microsoft.com/office/powerpoint/2010/main" val="131924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3F7F-E9C0-41BE-83F6-0E67C2E29383}"/>
              </a:ext>
            </a:extLst>
          </p:cNvPr>
          <p:cNvSpPr>
            <a:spLocks noGrp="1"/>
          </p:cNvSpPr>
          <p:nvPr>
            <p:ph type="title"/>
          </p:nvPr>
        </p:nvSpPr>
        <p:spPr>
          <a:xfrm>
            <a:off x="457200" y="400050"/>
            <a:ext cx="2026568" cy="4475956"/>
          </a:xfrm>
        </p:spPr>
        <p:txBody>
          <a:bodyPr>
            <a:noAutofit/>
          </a:bodyPr>
          <a:lstStyle/>
          <a:p>
            <a:r>
              <a:rPr lang="en-CA" sz="2000" dirty="0">
                <a:hlinkClick r:id="rId5"/>
              </a:rPr>
              <a:t>Are Pop Lyrics Getting More Repetitive? </a:t>
            </a:r>
            <a:br>
              <a:rPr lang="en-CA" sz="2000" dirty="0"/>
            </a:br>
            <a:br>
              <a:rPr lang="en-CA" sz="2000" dirty="0"/>
            </a:br>
            <a:r>
              <a:rPr lang="en-CA" sz="2000" dirty="0"/>
              <a:t>Lempel-Zi-Welch compression measures repetitive lyric sequences.</a:t>
            </a:r>
          </a:p>
        </p:txBody>
      </p:sp>
      <p:pic>
        <p:nvPicPr>
          <p:cNvPr id="3" name="Screen Recording 2">
            <a:hlinkClick r:id="" action="ppaction://media"/>
            <a:extLst>
              <a:ext uri="{FF2B5EF4-FFF2-40B4-BE49-F238E27FC236}">
                <a16:creationId xmlns:a16="http://schemas.microsoft.com/office/drawing/2014/main" id="{99328D11-6A14-461B-8CC4-0367EF8C4215}"/>
              </a:ext>
            </a:extLst>
          </p:cNvPr>
          <p:cNvPicPr>
            <a:picLocks noChangeAspect="1"/>
          </p:cNvPicPr>
          <p:nvPr>
            <a:videoFile r:link="rId1"/>
            <p:extLst>
              <p:ext uri="{DAA4B4D4-6D71-4841-9C94-3DE7FCFB9230}">
                <p14:media xmlns:p14="http://schemas.microsoft.com/office/powerpoint/2010/main" r:embed="rId2">
                  <p14:trim st="3000" end="18183.7"/>
                </p14:media>
              </p:ext>
            </p:extLst>
          </p:nvPr>
        </p:nvPicPr>
        <p:blipFill>
          <a:blip r:embed="rId6">
            <a:lum/>
          </a:blip>
          <a:stretch>
            <a:fillRect/>
          </a:stretch>
        </p:blipFill>
        <p:spPr>
          <a:xfrm>
            <a:off x="2741613" y="0"/>
            <a:ext cx="6402387" cy="5143500"/>
          </a:xfrm>
          <a:prstGeom prst="rect">
            <a:avLst/>
          </a:prstGeom>
        </p:spPr>
      </p:pic>
    </p:spTree>
    <p:extLst>
      <p:ext uri="{BB962C8B-B14F-4D97-AF65-F5344CB8AC3E}">
        <p14:creationId xmlns:p14="http://schemas.microsoft.com/office/powerpoint/2010/main" val="1864757427"/>
      </p:ext>
    </p:extLst>
  </p:cSld>
  <p:clrMapOvr>
    <a:masterClrMapping/>
  </p:clrMapOvr>
  <mc:AlternateContent xmlns:mc="http://schemas.openxmlformats.org/markup-compatibility/2006" xmlns:p14="http://schemas.microsoft.com/office/powerpoint/2010/main">
    <mc:Choice Requires="p14">
      <p:transition spd="slow" p14:dur="2000" advTm="38183"/>
    </mc:Choice>
    <mc:Fallback xmlns="">
      <p:transition spd="slow" advTm="38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CA" dirty="0"/>
              <a:t>How Huffman decoding works</a:t>
            </a:r>
          </a:p>
        </p:txBody>
      </p:sp>
      <p:sp>
        <p:nvSpPr>
          <p:cNvPr id="3" name="Content Placeholder 2"/>
          <p:cNvSpPr>
            <a:spLocks noGrp="1"/>
          </p:cNvSpPr>
          <p:nvPr>
            <p:ph idx="1"/>
          </p:nvPr>
        </p:nvSpPr>
        <p:spPr>
          <a:xfrm>
            <a:off x="457200" y="1059582"/>
            <a:ext cx="8229600" cy="3657600"/>
          </a:xfrm>
        </p:spPr>
        <p:txBody>
          <a:bodyPr>
            <a:normAutofit fontScale="92500" lnSpcReduction="20000"/>
          </a:bodyPr>
          <a:lstStyle/>
          <a:p>
            <a:pPr marL="0" indent="0">
              <a:spcBef>
                <a:spcPts val="1200"/>
              </a:spcBef>
              <a:buNone/>
            </a:pPr>
            <a:r>
              <a:rPr lang="en-CA" dirty="0">
                <a:solidFill>
                  <a:schemeClr val="tx2"/>
                </a:solidFill>
              </a:rPr>
              <a:t>Encoded: 	   </a:t>
            </a:r>
            <a:r>
              <a:rPr lang="en-CA" b="1" dirty="0">
                <a:solidFill>
                  <a:schemeClr val="tx2"/>
                </a:solidFill>
              </a:rPr>
              <a:t>1  0  1  1  0  0  0  1  0  1  1  1  0  0   </a:t>
            </a:r>
          </a:p>
          <a:p>
            <a:pPr marL="0" indent="0">
              <a:spcBef>
                <a:spcPts val="1200"/>
              </a:spcBef>
              <a:buNone/>
            </a:pPr>
            <a:r>
              <a:rPr lang="en-CA" dirty="0">
                <a:solidFill>
                  <a:schemeClr val="tx2"/>
                </a:solidFill>
              </a:rPr>
              <a:t>Decode</a:t>
            </a:r>
            <a:br>
              <a:rPr lang="en-CA" dirty="0">
                <a:solidFill>
                  <a:schemeClr val="tx2"/>
                </a:solidFill>
              </a:rPr>
            </a:br>
            <a:r>
              <a:rPr lang="en-CA" dirty="0">
                <a:solidFill>
                  <a:schemeClr val="tx2"/>
                </a:solidFill>
              </a:rPr>
              <a:t>Logic:</a:t>
            </a:r>
          </a:p>
          <a:p>
            <a:pPr marL="0" indent="0">
              <a:spcBef>
                <a:spcPts val="1200"/>
              </a:spcBef>
              <a:buNone/>
            </a:pPr>
            <a:r>
              <a:rPr lang="en-CA" dirty="0">
                <a:solidFill>
                  <a:schemeClr val="tx2"/>
                </a:solidFill>
              </a:rPr>
              <a:t>? = next</a:t>
            </a:r>
            <a:br>
              <a:rPr lang="en-CA" dirty="0">
                <a:solidFill>
                  <a:schemeClr val="tx2"/>
                </a:solidFill>
              </a:rPr>
            </a:br>
            <a:r>
              <a:rPr lang="en-CA" dirty="0">
                <a:solidFill>
                  <a:schemeClr val="tx2"/>
                </a:solidFill>
              </a:rPr>
              <a:t>encoded bit</a:t>
            </a:r>
          </a:p>
          <a:p>
            <a:pPr marL="0" indent="0">
              <a:spcBef>
                <a:spcPts val="1200"/>
              </a:spcBef>
              <a:buNone/>
            </a:pPr>
            <a:endParaRPr lang="en-CA" dirty="0">
              <a:solidFill>
                <a:schemeClr val="tx2"/>
              </a:solidFill>
            </a:endParaRPr>
          </a:p>
          <a:p>
            <a:pPr marL="0" indent="0">
              <a:spcBef>
                <a:spcPts val="1200"/>
              </a:spcBef>
              <a:buNone/>
            </a:pPr>
            <a:endParaRPr lang="en-CA" dirty="0">
              <a:solidFill>
                <a:schemeClr val="tx2"/>
              </a:solidFill>
            </a:endParaRPr>
          </a:p>
          <a:p>
            <a:pPr marL="0" indent="0">
              <a:spcBef>
                <a:spcPts val="1200"/>
              </a:spcBef>
              <a:buNone/>
            </a:pPr>
            <a:endParaRPr lang="en-CA" dirty="0">
              <a:solidFill>
                <a:schemeClr val="tx2"/>
              </a:solidFill>
            </a:endParaRPr>
          </a:p>
          <a:p>
            <a:pPr marL="0" indent="0" algn="ctr">
              <a:spcBef>
                <a:spcPts val="1800"/>
              </a:spcBef>
              <a:buNone/>
            </a:pPr>
            <a:r>
              <a:rPr lang="en-CA" dirty="0">
                <a:solidFill>
                  <a:schemeClr val="tx2"/>
                </a:solidFill>
              </a:rPr>
              <a:t>8 chars × 8 bits = 64 bits compressed to 14 bits (22%)</a:t>
            </a:r>
          </a:p>
        </p:txBody>
      </p:sp>
      <p:grpSp>
        <p:nvGrpSpPr>
          <p:cNvPr id="50" name="Group 49">
            <a:extLst>
              <a:ext uri="{FF2B5EF4-FFF2-40B4-BE49-F238E27FC236}">
                <a16:creationId xmlns:a16="http://schemas.microsoft.com/office/drawing/2014/main" id="{8C2AA4EF-AF09-4DC8-8064-63C2CA4BA63E}"/>
              </a:ext>
            </a:extLst>
          </p:cNvPr>
          <p:cNvGrpSpPr/>
          <p:nvPr/>
        </p:nvGrpSpPr>
        <p:grpSpPr>
          <a:xfrm>
            <a:off x="2436621" y="1491630"/>
            <a:ext cx="4414773" cy="1548311"/>
            <a:chOff x="2364613" y="1995686"/>
            <a:chExt cx="4414773" cy="1548311"/>
          </a:xfrm>
        </p:grpSpPr>
        <p:grpSp>
          <p:nvGrpSpPr>
            <p:cNvPr id="15" name="Group 14">
              <a:extLst>
                <a:ext uri="{FF2B5EF4-FFF2-40B4-BE49-F238E27FC236}">
                  <a16:creationId xmlns:a16="http://schemas.microsoft.com/office/drawing/2014/main" id="{6B4C74E3-8BB2-46ED-9340-B277A2A2BF70}"/>
                </a:ext>
              </a:extLst>
            </p:cNvPr>
            <p:cNvGrpSpPr/>
            <p:nvPr/>
          </p:nvGrpSpPr>
          <p:grpSpPr>
            <a:xfrm>
              <a:off x="3648273" y="2014646"/>
              <a:ext cx="1282394" cy="1018806"/>
              <a:chOff x="4355976" y="2544908"/>
              <a:chExt cx="1282394" cy="1018806"/>
            </a:xfrm>
          </p:grpSpPr>
          <p:sp>
            <p:nvSpPr>
              <p:cNvPr id="16" name="Flowchart: Decision 15">
                <a:extLst>
                  <a:ext uri="{FF2B5EF4-FFF2-40B4-BE49-F238E27FC236}">
                    <a16:creationId xmlns:a16="http://schemas.microsoft.com/office/drawing/2014/main" id="{96FC5860-D85A-4457-8A5F-2FA2084FC1B5}"/>
                  </a:ext>
                </a:extLst>
              </p:cNvPr>
              <p:cNvSpPr/>
              <p:nvPr/>
            </p:nvSpPr>
            <p:spPr>
              <a:xfrm>
                <a:off x="4355976" y="257175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a:t>
                </a:r>
                <a:endParaRPr lang="en-CA" b="1" dirty="0"/>
              </a:p>
            </p:txBody>
          </p:sp>
          <p:cxnSp>
            <p:nvCxnSpPr>
              <p:cNvPr id="17" name="Straight Arrow Connector 16">
                <a:extLst>
                  <a:ext uri="{FF2B5EF4-FFF2-40B4-BE49-F238E27FC236}">
                    <a16:creationId xmlns:a16="http://schemas.microsoft.com/office/drawing/2014/main" id="{6DF55D95-815E-4E30-93DA-2C74F99D011A}"/>
                  </a:ext>
                </a:extLst>
              </p:cNvPr>
              <p:cNvCxnSpPr>
                <a:cxnSpLocks/>
              </p:cNvCxnSpPr>
              <p:nvPr/>
            </p:nvCxnSpPr>
            <p:spPr>
              <a:xfrm flipV="1">
                <a:off x="5256624" y="2859782"/>
                <a:ext cx="381746" cy="18292"/>
              </a:xfrm>
              <a:prstGeom prst="straightConnector1">
                <a:avLst/>
              </a:prstGeom>
              <a:ln w="38100" cap="flat">
                <a:solidFill>
                  <a:srgbClr val="BC771C"/>
                </a:solidFill>
                <a:roun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FA44B08-486E-44A0-A899-E08824F3CA8D}"/>
                  </a:ext>
                </a:extLst>
              </p:cNvPr>
              <p:cNvSpPr txBox="1"/>
              <p:nvPr/>
            </p:nvSpPr>
            <p:spPr>
              <a:xfrm>
                <a:off x="5246937" y="2544908"/>
                <a:ext cx="312906" cy="369332"/>
              </a:xfrm>
              <a:prstGeom prst="rect">
                <a:avLst/>
              </a:prstGeom>
              <a:noFill/>
            </p:spPr>
            <p:txBody>
              <a:bodyPr wrap="none" rtlCol="0">
                <a:spAutoFit/>
              </a:bodyPr>
              <a:lstStyle/>
              <a:p>
                <a:r>
                  <a:rPr lang="en-CA" b="1" dirty="0">
                    <a:solidFill>
                      <a:schemeClr val="tx2"/>
                    </a:solidFill>
                  </a:rPr>
                  <a:t>1</a:t>
                </a:r>
                <a:endParaRPr lang="en-CA" dirty="0"/>
              </a:p>
            </p:txBody>
          </p:sp>
          <p:cxnSp>
            <p:nvCxnSpPr>
              <p:cNvPr id="19" name="Straight Arrow Connector 18">
                <a:extLst>
                  <a:ext uri="{FF2B5EF4-FFF2-40B4-BE49-F238E27FC236}">
                    <a16:creationId xmlns:a16="http://schemas.microsoft.com/office/drawing/2014/main" id="{3C9648FF-6978-446D-924F-BA69615D12C2}"/>
                  </a:ext>
                </a:extLst>
              </p:cNvPr>
              <p:cNvCxnSpPr>
                <a:cxnSpLocks/>
              </p:cNvCxnSpPr>
              <p:nvPr/>
            </p:nvCxnSpPr>
            <p:spPr>
              <a:xfrm>
                <a:off x="4813176" y="3185803"/>
                <a:ext cx="0" cy="377911"/>
              </a:xfrm>
              <a:prstGeom prst="straightConnector1">
                <a:avLst/>
              </a:prstGeom>
              <a:ln w="38100" cap="flat">
                <a:solidFill>
                  <a:srgbClr val="BC771C"/>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B7CCB33-5B46-405C-B3F4-C927C77AFD7E}"/>
                  </a:ext>
                </a:extLst>
              </p:cNvPr>
              <p:cNvSpPr txBox="1"/>
              <p:nvPr/>
            </p:nvSpPr>
            <p:spPr>
              <a:xfrm>
                <a:off x="4548804" y="3114477"/>
                <a:ext cx="312906" cy="369332"/>
              </a:xfrm>
              <a:prstGeom prst="rect">
                <a:avLst/>
              </a:prstGeom>
              <a:noFill/>
            </p:spPr>
            <p:txBody>
              <a:bodyPr wrap="none" rtlCol="0">
                <a:spAutoFit/>
              </a:bodyPr>
              <a:lstStyle/>
              <a:p>
                <a:r>
                  <a:rPr lang="en-CA" b="1" dirty="0">
                    <a:solidFill>
                      <a:schemeClr val="tx2"/>
                    </a:solidFill>
                  </a:rPr>
                  <a:t>0</a:t>
                </a:r>
                <a:endParaRPr lang="en-CA" dirty="0"/>
              </a:p>
            </p:txBody>
          </p:sp>
        </p:grpSp>
        <p:sp>
          <p:nvSpPr>
            <p:cNvPr id="22" name="Flowchart: Decision 21">
              <a:extLst>
                <a:ext uri="{FF2B5EF4-FFF2-40B4-BE49-F238E27FC236}">
                  <a16:creationId xmlns:a16="http://schemas.microsoft.com/office/drawing/2014/main" id="{E9F1E09C-1CE4-4244-B90F-782A17A671BE}"/>
                </a:ext>
              </a:extLst>
            </p:cNvPr>
            <p:cNvSpPr/>
            <p:nvPr/>
          </p:nvSpPr>
          <p:spPr>
            <a:xfrm>
              <a:off x="4940191" y="2022528"/>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a:t>
              </a:r>
              <a:endParaRPr lang="en-CA" b="1" dirty="0"/>
            </a:p>
          </p:txBody>
        </p:sp>
        <p:cxnSp>
          <p:nvCxnSpPr>
            <p:cNvPr id="40" name="Connector: Elbow 39">
              <a:extLst>
                <a:ext uri="{FF2B5EF4-FFF2-40B4-BE49-F238E27FC236}">
                  <a16:creationId xmlns:a16="http://schemas.microsoft.com/office/drawing/2014/main" id="{50C53D4D-963A-4483-92EB-34078C570DF3}"/>
                </a:ext>
              </a:extLst>
            </p:cNvPr>
            <p:cNvCxnSpPr>
              <a:endCxn id="28" idx="0"/>
            </p:cNvCxnSpPr>
            <p:nvPr/>
          </p:nvCxnSpPr>
          <p:spPr>
            <a:xfrm>
              <a:off x="5831152" y="2329520"/>
              <a:ext cx="696206" cy="692166"/>
            </a:xfrm>
            <a:prstGeom prst="bentConnector2">
              <a:avLst/>
            </a:prstGeom>
            <a:ln w="38100">
              <a:solidFill>
                <a:srgbClr val="BA7417"/>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38D8371-D5BB-4C40-92C5-3FC02C3C0575}"/>
                </a:ext>
              </a:extLst>
            </p:cNvPr>
            <p:cNvSpPr txBox="1"/>
            <p:nvPr/>
          </p:nvSpPr>
          <p:spPr>
            <a:xfrm>
              <a:off x="5831152" y="1995686"/>
              <a:ext cx="312906" cy="369332"/>
            </a:xfrm>
            <a:prstGeom prst="rect">
              <a:avLst/>
            </a:prstGeom>
            <a:noFill/>
          </p:spPr>
          <p:txBody>
            <a:bodyPr wrap="square" rtlCol="0">
              <a:spAutoFit/>
            </a:bodyPr>
            <a:lstStyle/>
            <a:p>
              <a:r>
                <a:rPr lang="en-CA" b="1" dirty="0">
                  <a:solidFill>
                    <a:schemeClr val="tx2"/>
                  </a:solidFill>
                </a:rPr>
                <a:t>1</a:t>
              </a:r>
              <a:endParaRPr lang="en-CA" dirty="0"/>
            </a:p>
          </p:txBody>
        </p:sp>
        <p:cxnSp>
          <p:nvCxnSpPr>
            <p:cNvPr id="25" name="Straight Arrow Connector 24">
              <a:extLst>
                <a:ext uri="{FF2B5EF4-FFF2-40B4-BE49-F238E27FC236}">
                  <a16:creationId xmlns:a16="http://schemas.microsoft.com/office/drawing/2014/main" id="{71E3DB4A-9A1D-4B8B-914F-7D8FC8ED7C95}"/>
                </a:ext>
              </a:extLst>
            </p:cNvPr>
            <p:cNvCxnSpPr>
              <a:cxnSpLocks/>
            </p:cNvCxnSpPr>
            <p:nvPr/>
          </p:nvCxnSpPr>
          <p:spPr>
            <a:xfrm>
              <a:off x="5397391" y="2636581"/>
              <a:ext cx="0" cy="377911"/>
            </a:xfrm>
            <a:prstGeom prst="straightConnector1">
              <a:avLst/>
            </a:prstGeom>
            <a:ln w="38100" cap="flat">
              <a:solidFill>
                <a:srgbClr val="BC771C"/>
              </a:solidFill>
              <a:roun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1751C1-4BCF-4DC3-B8F9-13851CC1FB6F}"/>
                </a:ext>
              </a:extLst>
            </p:cNvPr>
            <p:cNvSpPr txBox="1"/>
            <p:nvPr/>
          </p:nvSpPr>
          <p:spPr>
            <a:xfrm>
              <a:off x="5133019" y="2565255"/>
              <a:ext cx="312906" cy="369332"/>
            </a:xfrm>
            <a:prstGeom prst="rect">
              <a:avLst/>
            </a:prstGeom>
            <a:noFill/>
          </p:spPr>
          <p:txBody>
            <a:bodyPr wrap="square" rtlCol="0">
              <a:spAutoFit/>
            </a:bodyPr>
            <a:lstStyle/>
            <a:p>
              <a:r>
                <a:rPr lang="en-CA" b="1" dirty="0">
                  <a:solidFill>
                    <a:schemeClr val="tx2"/>
                  </a:solidFill>
                </a:rPr>
                <a:t>0</a:t>
              </a:r>
              <a:endParaRPr lang="en-CA" dirty="0"/>
            </a:p>
          </p:txBody>
        </p:sp>
        <p:sp>
          <p:nvSpPr>
            <p:cNvPr id="27" name="Rectangle 26">
              <a:extLst>
                <a:ext uri="{FF2B5EF4-FFF2-40B4-BE49-F238E27FC236}">
                  <a16:creationId xmlns:a16="http://schemas.microsoft.com/office/drawing/2014/main" id="{C0EF52DD-AEF1-4F8E-AC29-D0B3D70B2113}"/>
                </a:ext>
              </a:extLst>
            </p:cNvPr>
            <p:cNvSpPr/>
            <p:nvPr/>
          </p:nvSpPr>
          <p:spPr>
            <a:xfrm>
              <a:off x="2551422" y="3039941"/>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S</a:t>
              </a:r>
              <a:endParaRPr lang="en-CA" sz="3200" dirty="0"/>
            </a:p>
          </p:txBody>
        </p:sp>
        <p:sp>
          <p:nvSpPr>
            <p:cNvPr id="28" name="Rectangle 27">
              <a:extLst>
                <a:ext uri="{FF2B5EF4-FFF2-40B4-BE49-F238E27FC236}">
                  <a16:creationId xmlns:a16="http://schemas.microsoft.com/office/drawing/2014/main" id="{793A26C0-F81F-4B98-91AC-2796F2D57854}"/>
                </a:ext>
              </a:extLst>
            </p:cNvPr>
            <p:cNvSpPr/>
            <p:nvPr/>
          </p:nvSpPr>
          <p:spPr>
            <a:xfrm>
              <a:off x="6275330" y="3021686"/>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E</a:t>
              </a:r>
              <a:endParaRPr lang="en-CA" sz="3200" dirty="0"/>
            </a:p>
          </p:txBody>
        </p:sp>
        <p:sp>
          <p:nvSpPr>
            <p:cNvPr id="29" name="Rectangle 28">
              <a:extLst>
                <a:ext uri="{FF2B5EF4-FFF2-40B4-BE49-F238E27FC236}">
                  <a16:creationId xmlns:a16="http://schemas.microsoft.com/office/drawing/2014/main" id="{F4A26DB1-C77C-4D2E-971D-6E1AD37FD34F}"/>
                </a:ext>
              </a:extLst>
            </p:cNvPr>
            <p:cNvSpPr/>
            <p:nvPr/>
          </p:nvSpPr>
          <p:spPr>
            <a:xfrm>
              <a:off x="5143124" y="3014492"/>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O</a:t>
              </a:r>
              <a:endParaRPr lang="en-CA" sz="3200" dirty="0"/>
            </a:p>
          </p:txBody>
        </p:sp>
        <p:sp>
          <p:nvSpPr>
            <p:cNvPr id="30" name="Rectangle 29">
              <a:extLst>
                <a:ext uri="{FF2B5EF4-FFF2-40B4-BE49-F238E27FC236}">
                  <a16:creationId xmlns:a16="http://schemas.microsoft.com/office/drawing/2014/main" id="{82495807-715F-4D20-89A6-0AE11BD18AEC}"/>
                </a:ext>
              </a:extLst>
            </p:cNvPr>
            <p:cNvSpPr/>
            <p:nvPr/>
          </p:nvSpPr>
          <p:spPr>
            <a:xfrm>
              <a:off x="3853445" y="3026520"/>
              <a:ext cx="50405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L</a:t>
              </a:r>
              <a:endParaRPr lang="en-CA" sz="3200" dirty="0"/>
            </a:p>
          </p:txBody>
        </p:sp>
        <p:grpSp>
          <p:nvGrpSpPr>
            <p:cNvPr id="31" name="Group 30">
              <a:extLst>
                <a:ext uri="{FF2B5EF4-FFF2-40B4-BE49-F238E27FC236}">
                  <a16:creationId xmlns:a16="http://schemas.microsoft.com/office/drawing/2014/main" id="{225065B0-6BCB-4278-A309-9A2E7043BFC6}"/>
                </a:ext>
              </a:extLst>
            </p:cNvPr>
            <p:cNvGrpSpPr/>
            <p:nvPr/>
          </p:nvGrpSpPr>
          <p:grpSpPr>
            <a:xfrm>
              <a:off x="2364613" y="2029256"/>
              <a:ext cx="1282394" cy="1018806"/>
              <a:chOff x="4355976" y="2544908"/>
              <a:chExt cx="1282394" cy="1018806"/>
            </a:xfrm>
          </p:grpSpPr>
          <p:sp>
            <p:nvSpPr>
              <p:cNvPr id="32" name="Flowchart: Decision 31">
                <a:extLst>
                  <a:ext uri="{FF2B5EF4-FFF2-40B4-BE49-F238E27FC236}">
                    <a16:creationId xmlns:a16="http://schemas.microsoft.com/office/drawing/2014/main" id="{DDBBC438-B1B0-41F4-BF71-AFA35E89DA40}"/>
                  </a:ext>
                </a:extLst>
              </p:cNvPr>
              <p:cNvSpPr/>
              <p:nvPr/>
            </p:nvSpPr>
            <p:spPr>
              <a:xfrm>
                <a:off x="4355976" y="257175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b="1" dirty="0"/>
                  <a:t>?</a:t>
                </a:r>
                <a:endParaRPr lang="en-CA" b="1" dirty="0"/>
              </a:p>
            </p:txBody>
          </p:sp>
          <p:cxnSp>
            <p:nvCxnSpPr>
              <p:cNvPr id="33" name="Straight Arrow Connector 32">
                <a:extLst>
                  <a:ext uri="{FF2B5EF4-FFF2-40B4-BE49-F238E27FC236}">
                    <a16:creationId xmlns:a16="http://schemas.microsoft.com/office/drawing/2014/main" id="{2905D382-275E-462F-AECA-6E78C56C6A3D}"/>
                  </a:ext>
                </a:extLst>
              </p:cNvPr>
              <p:cNvCxnSpPr>
                <a:cxnSpLocks/>
              </p:cNvCxnSpPr>
              <p:nvPr/>
            </p:nvCxnSpPr>
            <p:spPr>
              <a:xfrm flipV="1">
                <a:off x="5256624" y="2859782"/>
                <a:ext cx="381746" cy="18292"/>
              </a:xfrm>
              <a:prstGeom prst="straightConnector1">
                <a:avLst/>
              </a:prstGeom>
              <a:ln w="38100" cap="flat">
                <a:solidFill>
                  <a:srgbClr val="BC771C"/>
                </a:solidFill>
                <a:roun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EBD7B60-87F6-40E1-886C-19295312533F}"/>
                  </a:ext>
                </a:extLst>
              </p:cNvPr>
              <p:cNvSpPr txBox="1"/>
              <p:nvPr/>
            </p:nvSpPr>
            <p:spPr>
              <a:xfrm>
                <a:off x="5246937" y="2544908"/>
                <a:ext cx="312906" cy="369332"/>
              </a:xfrm>
              <a:prstGeom prst="rect">
                <a:avLst/>
              </a:prstGeom>
              <a:noFill/>
            </p:spPr>
            <p:txBody>
              <a:bodyPr wrap="none" rtlCol="0">
                <a:spAutoFit/>
              </a:bodyPr>
              <a:lstStyle/>
              <a:p>
                <a:r>
                  <a:rPr lang="en-CA" b="1" dirty="0">
                    <a:solidFill>
                      <a:schemeClr val="tx2"/>
                    </a:solidFill>
                  </a:rPr>
                  <a:t>1</a:t>
                </a:r>
                <a:endParaRPr lang="en-CA" dirty="0"/>
              </a:p>
            </p:txBody>
          </p:sp>
          <p:cxnSp>
            <p:nvCxnSpPr>
              <p:cNvPr id="35" name="Straight Arrow Connector 34">
                <a:extLst>
                  <a:ext uri="{FF2B5EF4-FFF2-40B4-BE49-F238E27FC236}">
                    <a16:creationId xmlns:a16="http://schemas.microsoft.com/office/drawing/2014/main" id="{D7510E24-1116-4A40-901A-4CC5A576BB5E}"/>
                  </a:ext>
                </a:extLst>
              </p:cNvPr>
              <p:cNvCxnSpPr>
                <a:cxnSpLocks/>
              </p:cNvCxnSpPr>
              <p:nvPr/>
            </p:nvCxnSpPr>
            <p:spPr>
              <a:xfrm>
                <a:off x="4813176" y="3185803"/>
                <a:ext cx="0" cy="377911"/>
              </a:xfrm>
              <a:prstGeom prst="straightConnector1">
                <a:avLst/>
              </a:prstGeom>
              <a:ln w="38100" cap="flat">
                <a:solidFill>
                  <a:srgbClr val="BC771C"/>
                </a:solidFill>
                <a:roun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EECBFE-6409-4E03-80BF-06755A4A19E5}"/>
                  </a:ext>
                </a:extLst>
              </p:cNvPr>
              <p:cNvSpPr txBox="1"/>
              <p:nvPr/>
            </p:nvSpPr>
            <p:spPr>
              <a:xfrm>
                <a:off x="4548804" y="3114477"/>
                <a:ext cx="312906" cy="369332"/>
              </a:xfrm>
              <a:prstGeom prst="rect">
                <a:avLst/>
              </a:prstGeom>
              <a:noFill/>
            </p:spPr>
            <p:txBody>
              <a:bodyPr wrap="none" rtlCol="0">
                <a:spAutoFit/>
              </a:bodyPr>
              <a:lstStyle/>
              <a:p>
                <a:r>
                  <a:rPr lang="en-CA" b="1" dirty="0">
                    <a:solidFill>
                      <a:schemeClr val="tx2"/>
                    </a:solidFill>
                  </a:rPr>
                  <a:t>0</a:t>
                </a:r>
                <a:endParaRPr lang="en-CA" dirty="0"/>
              </a:p>
            </p:txBody>
          </p:sp>
        </p:grpSp>
      </p:grpSp>
      <p:sp>
        <p:nvSpPr>
          <p:cNvPr id="42" name="Rectangle 41">
            <a:extLst>
              <a:ext uri="{FF2B5EF4-FFF2-40B4-BE49-F238E27FC236}">
                <a16:creationId xmlns:a16="http://schemas.microsoft.com/office/drawing/2014/main" id="{08BE9AAB-E8FD-42E5-8BAE-A6E0B5DB7F70}"/>
              </a:ext>
            </a:extLst>
          </p:cNvPr>
          <p:cNvSpPr/>
          <p:nvPr/>
        </p:nvSpPr>
        <p:spPr>
          <a:xfrm>
            <a:off x="2555776"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L</a:t>
            </a:r>
            <a:br>
              <a:rPr lang="en-CA" sz="3200" b="1" dirty="0"/>
            </a:br>
            <a:r>
              <a:rPr lang="en-CA" sz="2000" b="1" dirty="0">
                <a:solidFill>
                  <a:srgbClr val="465E9C"/>
                </a:solidFill>
              </a:rPr>
              <a:t>10</a:t>
            </a:r>
            <a:endParaRPr lang="en-CA" sz="3200" dirty="0">
              <a:solidFill>
                <a:srgbClr val="465E9C"/>
              </a:solidFill>
            </a:endParaRPr>
          </a:p>
        </p:txBody>
      </p:sp>
      <p:sp>
        <p:nvSpPr>
          <p:cNvPr id="43" name="Rectangle 42">
            <a:extLst>
              <a:ext uri="{FF2B5EF4-FFF2-40B4-BE49-F238E27FC236}">
                <a16:creationId xmlns:a16="http://schemas.microsoft.com/office/drawing/2014/main" id="{D1310225-8FF4-4A31-8E98-765DFAA3150A}"/>
              </a:ext>
            </a:extLst>
          </p:cNvPr>
          <p:cNvSpPr/>
          <p:nvPr/>
        </p:nvSpPr>
        <p:spPr>
          <a:xfrm>
            <a:off x="3059832" y="3147814"/>
            <a:ext cx="648071"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O</a:t>
            </a:r>
            <a:br>
              <a:rPr lang="en-CA" sz="3200" b="1" dirty="0"/>
            </a:br>
            <a:r>
              <a:rPr lang="en-CA" sz="2000" b="1" dirty="0">
                <a:solidFill>
                  <a:srgbClr val="465E9C"/>
                </a:solidFill>
              </a:rPr>
              <a:t>110</a:t>
            </a:r>
            <a:endParaRPr lang="en-CA" sz="3200" dirty="0">
              <a:solidFill>
                <a:srgbClr val="465E9C"/>
              </a:solidFill>
            </a:endParaRPr>
          </a:p>
        </p:txBody>
      </p:sp>
      <p:sp>
        <p:nvSpPr>
          <p:cNvPr id="44" name="Rectangle 43">
            <a:extLst>
              <a:ext uri="{FF2B5EF4-FFF2-40B4-BE49-F238E27FC236}">
                <a16:creationId xmlns:a16="http://schemas.microsoft.com/office/drawing/2014/main" id="{37275C9E-0F4D-4DF5-8522-634ED74F1F74}"/>
              </a:ext>
            </a:extLst>
          </p:cNvPr>
          <p:cNvSpPr/>
          <p:nvPr/>
        </p:nvSpPr>
        <p:spPr>
          <a:xfrm>
            <a:off x="3707904"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S</a:t>
            </a:r>
            <a:br>
              <a:rPr lang="en-CA" sz="3200" b="1" dirty="0"/>
            </a:br>
            <a:r>
              <a:rPr lang="en-CA" sz="2000" b="1" dirty="0">
                <a:solidFill>
                  <a:srgbClr val="465E9C"/>
                </a:solidFill>
              </a:rPr>
              <a:t>0</a:t>
            </a:r>
            <a:endParaRPr lang="en-CA" sz="3200" dirty="0">
              <a:solidFill>
                <a:srgbClr val="465E9C"/>
              </a:solidFill>
            </a:endParaRPr>
          </a:p>
        </p:txBody>
      </p:sp>
      <p:sp>
        <p:nvSpPr>
          <p:cNvPr id="45" name="Rectangle 44">
            <a:extLst>
              <a:ext uri="{FF2B5EF4-FFF2-40B4-BE49-F238E27FC236}">
                <a16:creationId xmlns:a16="http://schemas.microsoft.com/office/drawing/2014/main" id="{E11E63FA-8EBB-4480-B773-4444ACB067F2}"/>
              </a:ext>
            </a:extLst>
          </p:cNvPr>
          <p:cNvSpPr/>
          <p:nvPr/>
        </p:nvSpPr>
        <p:spPr>
          <a:xfrm>
            <a:off x="5205026" y="3147814"/>
            <a:ext cx="663117"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E</a:t>
            </a:r>
            <a:br>
              <a:rPr lang="en-CA" sz="3200" b="1" dirty="0"/>
            </a:br>
            <a:r>
              <a:rPr lang="en-CA" sz="2000" b="1" dirty="0">
                <a:solidFill>
                  <a:srgbClr val="465E9C"/>
                </a:solidFill>
              </a:rPr>
              <a:t>111</a:t>
            </a:r>
            <a:endParaRPr lang="en-CA" sz="3200" dirty="0">
              <a:solidFill>
                <a:srgbClr val="465E9C"/>
              </a:solidFill>
            </a:endParaRPr>
          </a:p>
        </p:txBody>
      </p:sp>
      <p:sp>
        <p:nvSpPr>
          <p:cNvPr id="46" name="Rectangle 45">
            <a:extLst>
              <a:ext uri="{FF2B5EF4-FFF2-40B4-BE49-F238E27FC236}">
                <a16:creationId xmlns:a16="http://schemas.microsoft.com/office/drawing/2014/main" id="{CC9E6EDE-BE41-4D03-8621-EC2A8B2FCD56}"/>
              </a:ext>
            </a:extLst>
          </p:cNvPr>
          <p:cNvSpPr/>
          <p:nvPr/>
        </p:nvSpPr>
        <p:spPr>
          <a:xfrm>
            <a:off x="4716016"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L</a:t>
            </a:r>
            <a:br>
              <a:rPr lang="en-CA" sz="3200" b="1" dirty="0"/>
            </a:br>
            <a:r>
              <a:rPr lang="en-CA" sz="2000" b="1" dirty="0">
                <a:solidFill>
                  <a:srgbClr val="465E9C"/>
                </a:solidFill>
              </a:rPr>
              <a:t>10</a:t>
            </a:r>
            <a:endParaRPr lang="en-CA" sz="3200" dirty="0">
              <a:solidFill>
                <a:srgbClr val="465E9C"/>
              </a:solidFill>
            </a:endParaRPr>
          </a:p>
        </p:txBody>
      </p:sp>
      <p:sp>
        <p:nvSpPr>
          <p:cNvPr id="47" name="Rectangle 46">
            <a:extLst>
              <a:ext uri="{FF2B5EF4-FFF2-40B4-BE49-F238E27FC236}">
                <a16:creationId xmlns:a16="http://schemas.microsoft.com/office/drawing/2014/main" id="{1ED8961F-FCB4-430C-AE93-E1DF1489379F}"/>
              </a:ext>
            </a:extLst>
          </p:cNvPr>
          <p:cNvSpPr/>
          <p:nvPr/>
        </p:nvSpPr>
        <p:spPr>
          <a:xfrm>
            <a:off x="4211960"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S</a:t>
            </a:r>
            <a:br>
              <a:rPr lang="en-CA" sz="3200" b="1" dirty="0"/>
            </a:br>
            <a:r>
              <a:rPr lang="en-CA" sz="2000" b="1" dirty="0">
                <a:solidFill>
                  <a:srgbClr val="465E9C"/>
                </a:solidFill>
              </a:rPr>
              <a:t>0</a:t>
            </a:r>
            <a:endParaRPr lang="en-CA" sz="3200" dirty="0">
              <a:solidFill>
                <a:srgbClr val="465E9C"/>
              </a:solidFill>
            </a:endParaRPr>
          </a:p>
        </p:txBody>
      </p:sp>
      <p:sp>
        <p:nvSpPr>
          <p:cNvPr id="48" name="Rectangle 47">
            <a:extLst>
              <a:ext uri="{FF2B5EF4-FFF2-40B4-BE49-F238E27FC236}">
                <a16:creationId xmlns:a16="http://schemas.microsoft.com/office/drawing/2014/main" id="{7ECDC12E-8DD3-4F81-BDBA-E0C5DC69450B}"/>
              </a:ext>
            </a:extLst>
          </p:cNvPr>
          <p:cNvSpPr/>
          <p:nvPr/>
        </p:nvSpPr>
        <p:spPr>
          <a:xfrm>
            <a:off x="6372200"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S</a:t>
            </a:r>
            <a:br>
              <a:rPr lang="en-CA" sz="3200" b="1" dirty="0"/>
            </a:br>
            <a:r>
              <a:rPr lang="en-CA" sz="2000" b="1" dirty="0">
                <a:solidFill>
                  <a:srgbClr val="465E9C"/>
                </a:solidFill>
              </a:rPr>
              <a:t>0</a:t>
            </a:r>
            <a:endParaRPr lang="en-CA" sz="3200" dirty="0">
              <a:solidFill>
                <a:srgbClr val="465E9C"/>
              </a:solidFill>
            </a:endParaRPr>
          </a:p>
        </p:txBody>
      </p:sp>
      <p:sp>
        <p:nvSpPr>
          <p:cNvPr id="49" name="Rectangle 48">
            <a:extLst>
              <a:ext uri="{FF2B5EF4-FFF2-40B4-BE49-F238E27FC236}">
                <a16:creationId xmlns:a16="http://schemas.microsoft.com/office/drawing/2014/main" id="{AFF6682E-A64F-4F7F-86A6-301956E2F65C}"/>
              </a:ext>
            </a:extLst>
          </p:cNvPr>
          <p:cNvSpPr/>
          <p:nvPr/>
        </p:nvSpPr>
        <p:spPr>
          <a:xfrm>
            <a:off x="5868144" y="3147814"/>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3200" b="1" dirty="0"/>
              <a:t>S</a:t>
            </a:r>
            <a:br>
              <a:rPr lang="en-CA" sz="3200" b="1" dirty="0"/>
            </a:br>
            <a:r>
              <a:rPr lang="en-CA" sz="2000" b="1" dirty="0">
                <a:solidFill>
                  <a:srgbClr val="465E9C"/>
                </a:solidFill>
              </a:rPr>
              <a:t>0</a:t>
            </a:r>
            <a:endParaRPr lang="en-CA" sz="3200" dirty="0">
              <a:solidFill>
                <a:srgbClr val="465E9C"/>
              </a:solidFill>
            </a:endParaRPr>
          </a:p>
        </p:txBody>
      </p:sp>
      <p:sp>
        <p:nvSpPr>
          <p:cNvPr id="4" name="1 Rectangle: Rounded Corners">
            <a:extLst>
              <a:ext uri="{FF2B5EF4-FFF2-40B4-BE49-F238E27FC236}">
                <a16:creationId xmlns:a16="http://schemas.microsoft.com/office/drawing/2014/main" id="{B9523373-9886-472F-B687-7AB7F8D2E293}"/>
              </a:ext>
            </a:extLst>
          </p:cNvPr>
          <p:cNvSpPr/>
          <p:nvPr/>
        </p:nvSpPr>
        <p:spPr>
          <a:xfrm>
            <a:off x="2569458" y="1007342"/>
            <a:ext cx="612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2 Rectangle: Rounded Corners">
            <a:extLst>
              <a:ext uri="{FF2B5EF4-FFF2-40B4-BE49-F238E27FC236}">
                <a16:creationId xmlns:a16="http://schemas.microsoft.com/office/drawing/2014/main" id="{28E79B1A-4868-4506-A10C-5C84CA8A4949}"/>
              </a:ext>
            </a:extLst>
          </p:cNvPr>
          <p:cNvSpPr/>
          <p:nvPr/>
        </p:nvSpPr>
        <p:spPr>
          <a:xfrm>
            <a:off x="3177474" y="1007342"/>
            <a:ext cx="900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3 Rectangle: Rounded Corners">
            <a:extLst>
              <a:ext uri="{FF2B5EF4-FFF2-40B4-BE49-F238E27FC236}">
                <a16:creationId xmlns:a16="http://schemas.microsoft.com/office/drawing/2014/main" id="{4F8EA4B7-81D2-4296-82BC-958AB97787B5}"/>
              </a:ext>
            </a:extLst>
          </p:cNvPr>
          <p:cNvSpPr/>
          <p:nvPr/>
        </p:nvSpPr>
        <p:spPr>
          <a:xfrm>
            <a:off x="4073490" y="1007342"/>
            <a:ext cx="306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4 Rectangle: Rounded Corners">
            <a:extLst>
              <a:ext uri="{FF2B5EF4-FFF2-40B4-BE49-F238E27FC236}">
                <a16:creationId xmlns:a16="http://schemas.microsoft.com/office/drawing/2014/main" id="{666A9E7F-1C67-4626-A104-259D7217D09C}"/>
              </a:ext>
            </a:extLst>
          </p:cNvPr>
          <p:cNvSpPr/>
          <p:nvPr/>
        </p:nvSpPr>
        <p:spPr>
          <a:xfrm>
            <a:off x="4375506" y="1007342"/>
            <a:ext cx="306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5 Rectangle: Rounded Corners">
            <a:extLst>
              <a:ext uri="{FF2B5EF4-FFF2-40B4-BE49-F238E27FC236}">
                <a16:creationId xmlns:a16="http://schemas.microsoft.com/office/drawing/2014/main" id="{EECE93FD-B4E3-4E58-A382-4B645B5A756E}"/>
              </a:ext>
            </a:extLst>
          </p:cNvPr>
          <p:cNvSpPr/>
          <p:nvPr/>
        </p:nvSpPr>
        <p:spPr>
          <a:xfrm>
            <a:off x="4677522" y="1007342"/>
            <a:ext cx="630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6 Rectangle: Rounded Corners">
            <a:extLst>
              <a:ext uri="{FF2B5EF4-FFF2-40B4-BE49-F238E27FC236}">
                <a16:creationId xmlns:a16="http://schemas.microsoft.com/office/drawing/2014/main" id="{7F559F60-18FF-4987-82FA-BA576C68A5BA}"/>
              </a:ext>
            </a:extLst>
          </p:cNvPr>
          <p:cNvSpPr/>
          <p:nvPr/>
        </p:nvSpPr>
        <p:spPr>
          <a:xfrm>
            <a:off x="5303538" y="1007342"/>
            <a:ext cx="954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7 Rectangle: Rounded Corners">
            <a:extLst>
              <a:ext uri="{FF2B5EF4-FFF2-40B4-BE49-F238E27FC236}">
                <a16:creationId xmlns:a16="http://schemas.microsoft.com/office/drawing/2014/main" id="{7052C67D-9B93-4C77-96C2-5F8330434EFD}"/>
              </a:ext>
            </a:extLst>
          </p:cNvPr>
          <p:cNvSpPr/>
          <p:nvPr/>
        </p:nvSpPr>
        <p:spPr>
          <a:xfrm>
            <a:off x="6258398" y="1007342"/>
            <a:ext cx="306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8 Rectangle: Rounded Corners">
            <a:extLst>
              <a:ext uri="{FF2B5EF4-FFF2-40B4-BE49-F238E27FC236}">
                <a16:creationId xmlns:a16="http://schemas.microsoft.com/office/drawing/2014/main" id="{8D14608F-C717-495F-8EBA-59EC68A0567E}"/>
              </a:ext>
            </a:extLst>
          </p:cNvPr>
          <p:cNvSpPr/>
          <p:nvPr/>
        </p:nvSpPr>
        <p:spPr>
          <a:xfrm>
            <a:off x="6564398" y="1007342"/>
            <a:ext cx="306000" cy="360000"/>
          </a:xfrm>
          <a:prstGeom prst="roundRect">
            <a:avLst/>
          </a:prstGeom>
          <a:solidFill>
            <a:schemeClr val="accent1">
              <a:alpha val="2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964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childTnLst>
                          </p:cTn>
                        </p:par>
                        <p:par>
                          <p:cTn id="67" fill="hold">
                            <p:stCondLst>
                              <p:cond delay="500"/>
                            </p:stCondLst>
                            <p:childTnLst>
                              <p:par>
                                <p:cTn id="68" presetID="10" presetClass="entr" presetSubtype="0" fill="hold" nodeType="afterEffect">
                                  <p:stCondLst>
                                    <p:cond delay="500"/>
                                  </p:stCondLst>
                                  <p:childTnLst>
                                    <p:set>
                                      <p:cBhvr>
                                        <p:cTn id="69" dur="1" fill="hold">
                                          <p:stCondLst>
                                            <p:cond delay="0"/>
                                          </p:stCondLst>
                                        </p:cTn>
                                        <p:tgtEl>
                                          <p:spTgt spid="3">
                                            <p:txEl>
                                              <p:pRg st="6" end="6"/>
                                            </p:txEl>
                                          </p:spTgt>
                                        </p:tgtEl>
                                        <p:attrNameLst>
                                          <p:attrName>style.visibility</p:attrName>
                                        </p:attrNameLst>
                                      </p:cBhvr>
                                      <p:to>
                                        <p:strVal val="visible"/>
                                      </p:to>
                                    </p:set>
                                    <p:animEffect transition="in" filter="fade">
                                      <p:cBhvr>
                                        <p:cTn id="7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4" grpId="0" animBg="1"/>
      <p:bldP spid="37" grpId="0" animBg="1"/>
      <p:bldP spid="38" grpId="0" animBg="1"/>
      <p:bldP spid="39" grpId="0" animBg="1"/>
      <p:bldP spid="41"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111"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54260" y="334144"/>
            <a:ext cx="9252520" cy="742950"/>
          </a:xfrm>
        </p:spPr>
        <p:txBody>
          <a:bodyPr>
            <a:noAutofit/>
          </a:bodyPr>
          <a:lstStyle/>
          <a:p>
            <a:pPr algn="ctr"/>
            <a:r>
              <a:rPr lang="en-US" sz="3600" dirty="0"/>
              <a:t>Lossless vs. Lossy Compression</a:t>
            </a:r>
          </a:p>
        </p:txBody>
      </p:sp>
      <p:sp>
        <p:nvSpPr>
          <p:cNvPr id="2" name="TextBox 1"/>
          <p:cNvSpPr txBox="1"/>
          <p:nvPr/>
        </p:nvSpPr>
        <p:spPr>
          <a:xfrm>
            <a:off x="539551" y="1203598"/>
            <a:ext cx="8647559" cy="3662541"/>
          </a:xfrm>
          <a:prstGeom prst="rect">
            <a:avLst/>
          </a:prstGeom>
          <a:noFill/>
        </p:spPr>
        <p:txBody>
          <a:bodyPr wrap="square" rtlCol="0">
            <a:spAutoFit/>
          </a:bodyPr>
          <a:lstStyle/>
          <a:p>
            <a:r>
              <a:rPr lang="en-US" sz="3200" u="sng" dirty="0">
                <a:solidFill>
                  <a:schemeClr val="bg1"/>
                </a:solidFill>
              </a:rPr>
              <a:t>Lossless</a:t>
            </a:r>
            <a:r>
              <a:rPr lang="en-US" sz="3200" dirty="0">
                <a:solidFill>
                  <a:schemeClr val="bg1"/>
                </a:solidFill>
              </a:rPr>
              <a:t>:	contains all original data with 				redundancies removed.</a:t>
            </a:r>
          </a:p>
          <a:p>
            <a:pPr marL="1257300" lvl="2" indent="-342900">
              <a:buFont typeface="Arial" panose="020B0604020202020204" pitchFamily="34" charset="0"/>
              <a:buChar char="•"/>
            </a:pPr>
            <a:r>
              <a:rPr lang="en-US" sz="2400" dirty="0">
                <a:solidFill>
                  <a:schemeClr val="bg1"/>
                </a:solidFill>
              </a:rPr>
              <a:t>Data archives, PNG/TIFF images, FLAC/ALAC audio</a:t>
            </a:r>
          </a:p>
          <a:p>
            <a:pPr>
              <a:tabLst>
                <a:tab pos="1257300" algn="l"/>
              </a:tabLst>
            </a:pPr>
            <a:r>
              <a:rPr lang="en-US" sz="3200" u="sng" dirty="0">
                <a:solidFill>
                  <a:schemeClr val="bg1"/>
                </a:solidFill>
              </a:rPr>
              <a:t>Lossy</a:t>
            </a:r>
            <a:r>
              <a:rPr lang="en-US" sz="3200" dirty="0">
                <a:solidFill>
                  <a:schemeClr val="bg1"/>
                </a:solidFill>
              </a:rPr>
              <a:t>:	</a:t>
            </a:r>
            <a:r>
              <a:rPr lang="en-CA" sz="3200" dirty="0">
                <a:solidFill>
                  <a:schemeClr val="bg1"/>
                </a:solidFill>
              </a:rPr>
              <a:t>sacrifices quality for smaller file size 	by dropping fine-grained, subtle details 	from the original data</a:t>
            </a:r>
          </a:p>
          <a:p>
            <a:pPr marL="1257300" lvl="2" indent="-342900">
              <a:buFont typeface="Arial" panose="020B0604020202020204" pitchFamily="34" charset="0"/>
              <a:buChar char="•"/>
            </a:pPr>
            <a:r>
              <a:rPr lang="en-US" sz="2400" dirty="0">
                <a:solidFill>
                  <a:schemeClr val="bg1"/>
                </a:solidFill>
              </a:rPr>
              <a:t>GIF/JPG images, most audio, all video</a:t>
            </a:r>
          </a:p>
          <a:p>
            <a:pPr marL="1257300" lvl="2" indent="-342900">
              <a:buFont typeface="Arial" panose="020B0604020202020204" pitchFamily="34" charset="0"/>
              <a:buChar char="•"/>
            </a:pPr>
            <a:r>
              <a:rPr lang="en-CA" sz="2400" dirty="0">
                <a:solidFill>
                  <a:schemeClr val="bg1"/>
                </a:solidFill>
              </a:rPr>
              <a:t>for end-use only, not for modification/editing </a:t>
            </a:r>
          </a:p>
        </p:txBody>
      </p:sp>
    </p:spTree>
    <p:extLst>
      <p:ext uri="{BB962C8B-B14F-4D97-AF65-F5344CB8AC3E}">
        <p14:creationId xmlns:p14="http://schemas.microsoft.com/office/powerpoint/2010/main" val="399893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4914" y="267494"/>
            <a:ext cx="8229600" cy="742950"/>
          </a:xfrm>
        </p:spPr>
        <p:txBody>
          <a:bodyPr/>
          <a:lstStyle/>
          <a:p>
            <a:pPr algn="ctr"/>
            <a:r>
              <a:rPr lang="en-CA" dirty="0" err="1"/>
              <a:t>Lossy</a:t>
            </a:r>
            <a:r>
              <a:rPr lang="en-CA" dirty="0"/>
              <a:t> vs. Lossless compression</a:t>
            </a:r>
          </a:p>
        </p:txBody>
      </p:sp>
      <p:sp>
        <p:nvSpPr>
          <p:cNvPr id="8" name="TextBox 7"/>
          <p:cNvSpPr txBox="1"/>
          <p:nvPr/>
        </p:nvSpPr>
        <p:spPr>
          <a:xfrm>
            <a:off x="283464" y="1001981"/>
            <a:ext cx="2878061" cy="646331"/>
          </a:xfrm>
          <a:prstGeom prst="rect">
            <a:avLst/>
          </a:prstGeom>
          <a:noFill/>
          <a:ln w="38100">
            <a:solidFill>
              <a:srgbClr val="FFC000"/>
            </a:solidFill>
          </a:ln>
        </p:spPr>
        <p:txBody>
          <a:bodyPr wrap="square" rtlCol="0">
            <a:spAutoFit/>
          </a:bodyPr>
          <a:lstStyle/>
          <a:p>
            <a:pPr algn="ctr"/>
            <a:r>
              <a:rPr lang="en-CA" dirty="0" err="1"/>
              <a:t>Lossy</a:t>
            </a:r>
            <a:r>
              <a:rPr lang="en-CA" dirty="0"/>
              <a:t> (GIF), 45.4kb</a:t>
            </a:r>
            <a:br>
              <a:rPr lang="en-CA" dirty="0"/>
            </a:br>
            <a:endParaRPr lang="en-CA" dirty="0"/>
          </a:p>
        </p:txBody>
      </p:sp>
      <p:sp>
        <p:nvSpPr>
          <p:cNvPr id="10" name="TextBox 9"/>
          <p:cNvSpPr txBox="1"/>
          <p:nvPr/>
        </p:nvSpPr>
        <p:spPr>
          <a:xfrm>
            <a:off x="3161525" y="1001981"/>
            <a:ext cx="2880320" cy="646331"/>
          </a:xfrm>
          <a:prstGeom prst="rect">
            <a:avLst/>
          </a:prstGeom>
          <a:noFill/>
          <a:ln w="38100">
            <a:solidFill>
              <a:srgbClr val="FFC000"/>
            </a:solidFill>
          </a:ln>
        </p:spPr>
        <p:txBody>
          <a:bodyPr wrap="square" rtlCol="0">
            <a:spAutoFit/>
          </a:bodyPr>
          <a:lstStyle/>
          <a:p>
            <a:pPr algn="ctr"/>
            <a:r>
              <a:rPr lang="en-CA" b="1" dirty="0"/>
              <a:t>Lossless</a:t>
            </a:r>
            <a:r>
              <a:rPr lang="en-CA" dirty="0"/>
              <a:t>, 941kb</a:t>
            </a:r>
            <a:br>
              <a:rPr lang="en-CA" dirty="0"/>
            </a:br>
            <a:endParaRPr lang="en-CA" dirty="0"/>
          </a:p>
        </p:txBody>
      </p:sp>
      <p:sp>
        <p:nvSpPr>
          <p:cNvPr id="12" name="TextBox 11"/>
          <p:cNvSpPr txBox="1"/>
          <p:nvPr/>
        </p:nvSpPr>
        <p:spPr>
          <a:xfrm>
            <a:off x="6041845" y="1001981"/>
            <a:ext cx="2778627" cy="646331"/>
          </a:xfrm>
          <a:prstGeom prst="rect">
            <a:avLst/>
          </a:prstGeom>
          <a:noFill/>
          <a:ln w="38100">
            <a:solidFill>
              <a:srgbClr val="FFC000"/>
            </a:solidFill>
          </a:ln>
        </p:spPr>
        <p:txBody>
          <a:bodyPr wrap="square" rtlCol="0">
            <a:spAutoFit/>
          </a:bodyPr>
          <a:lstStyle/>
          <a:p>
            <a:pPr algn="ctr"/>
            <a:r>
              <a:rPr lang="en-CA" dirty="0" err="1"/>
              <a:t>Lossy</a:t>
            </a:r>
            <a:r>
              <a:rPr lang="en-CA" dirty="0"/>
              <a:t> (JPG), 25.4kb</a:t>
            </a:r>
            <a:br>
              <a:rPr lang="en-CA" dirty="0"/>
            </a:br>
            <a:endParaRPr lang="en-CA"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281" y="1419622"/>
            <a:ext cx="8572500" cy="3286125"/>
          </a:xfrm>
        </p:spPr>
      </p:pic>
    </p:spTree>
    <p:extLst>
      <p:ext uri="{BB962C8B-B14F-4D97-AF65-F5344CB8AC3E}">
        <p14:creationId xmlns:p14="http://schemas.microsoft.com/office/powerpoint/2010/main" val="2009566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1F0B-0EFA-4073-A1E3-4B30B9526F24}"/>
              </a:ext>
            </a:extLst>
          </p:cNvPr>
          <p:cNvSpPr>
            <a:spLocks noGrp="1"/>
          </p:cNvSpPr>
          <p:nvPr>
            <p:ph type="title"/>
          </p:nvPr>
        </p:nvSpPr>
        <p:spPr>
          <a:xfrm>
            <a:off x="442161" y="267494"/>
            <a:ext cx="8229600" cy="1512168"/>
          </a:xfrm>
        </p:spPr>
        <p:txBody>
          <a:bodyPr>
            <a:normAutofit fontScale="90000"/>
          </a:bodyPr>
          <a:lstStyle/>
          <a:p>
            <a:pPr>
              <a:tabLst>
                <a:tab pos="1972800" algn="ctr"/>
                <a:tab pos="4212000" algn="ctr"/>
                <a:tab pos="6188400" algn="ctr"/>
              </a:tabLst>
            </a:pPr>
            <a:r>
              <a:rPr lang="en-CA" dirty="0"/>
              <a:t>	MP3/AAC	CD	</a:t>
            </a:r>
            <a:r>
              <a:rPr lang="en-CA" dirty="0" err="1"/>
              <a:t>HiRes</a:t>
            </a:r>
            <a:br>
              <a:rPr lang="en-CA" dirty="0"/>
            </a:br>
            <a:r>
              <a:rPr lang="en-CA" sz="2000" dirty="0"/>
              <a:t>	320 kbps	1,411 kbps	9,216 kbps</a:t>
            </a:r>
            <a:br>
              <a:rPr lang="en-US" sz="2000" dirty="0"/>
            </a:br>
            <a:r>
              <a:rPr lang="en-US" sz="2000" dirty="0"/>
              <a:t>	22.7%	100%	653%</a:t>
            </a:r>
            <a:br>
              <a:rPr lang="en-US" sz="2000" dirty="0"/>
            </a:br>
            <a:endParaRPr lang="en-CA" dirty="0"/>
          </a:p>
        </p:txBody>
      </p:sp>
      <p:pic>
        <p:nvPicPr>
          <p:cNvPr id="10" name="MP3">
            <a:extLst>
              <a:ext uri="{FF2B5EF4-FFF2-40B4-BE49-F238E27FC236}">
                <a16:creationId xmlns:a16="http://schemas.microsoft.com/office/drawing/2014/main" id="{CBEDEFFC-050E-4AEF-85E0-ABAE003BD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8" y="1385872"/>
            <a:ext cx="4366951" cy="3757628"/>
          </a:xfrm>
          <a:prstGeom prst="rect">
            <a:avLst/>
          </a:prstGeom>
        </p:spPr>
      </p:pic>
      <p:pic>
        <p:nvPicPr>
          <p:cNvPr id="8" name="CD" descr="A group of people posing for a photo in front of a crowd&#10;&#10;Description automatically generated">
            <a:extLst>
              <a:ext uri="{FF2B5EF4-FFF2-40B4-BE49-F238E27FC236}">
                <a16:creationId xmlns:a16="http://schemas.microsoft.com/office/drawing/2014/main" id="{892A9B20-0085-4EBF-89A4-2FE1659D92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519" y="1385872"/>
            <a:ext cx="4326961" cy="3757628"/>
          </a:xfrm>
          <a:prstGeom prst="rect">
            <a:avLst/>
          </a:prstGeom>
        </p:spPr>
      </p:pic>
      <p:pic>
        <p:nvPicPr>
          <p:cNvPr id="6" name="HiRes" descr="A group of people standing in front of a crowd posing for the camera&#10;&#10;Description automatically generated">
            <a:extLst>
              <a:ext uri="{FF2B5EF4-FFF2-40B4-BE49-F238E27FC236}">
                <a16:creationId xmlns:a16="http://schemas.microsoft.com/office/drawing/2014/main" id="{C398A87B-A320-4A53-A21E-0749D2ECE7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8811" y="1385872"/>
            <a:ext cx="4335189" cy="3757628"/>
          </a:xfrm>
          <a:prstGeom prst="rect">
            <a:avLst/>
          </a:prstGeom>
        </p:spPr>
      </p:pic>
    </p:spTree>
    <p:extLst>
      <p:ext uri="{BB962C8B-B14F-4D97-AF65-F5344CB8AC3E}">
        <p14:creationId xmlns:p14="http://schemas.microsoft.com/office/powerpoint/2010/main" val="421007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500"/>
                                        <p:tgtEl>
                                          <p:spTgt spid="8"/>
                                        </p:tgtEl>
                                      </p:cBhvr>
                                    </p:animEffect>
                                  </p:childTnLst>
                                </p:cTn>
                              </p:par>
                            </p:childTnLst>
                          </p:cTn>
                        </p:par>
                        <p:par>
                          <p:cTn id="12" fill="hold">
                            <p:stCondLst>
                              <p:cond delay="6000"/>
                            </p:stCondLst>
                            <p:childTnLst>
                              <p:par>
                                <p:cTn id="13" presetID="10" presetClass="entr" presetSubtype="0" fill="hold" nodeType="afterEffect">
                                  <p:stCondLst>
                                    <p:cond delay="2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US" sz="3600" dirty="0"/>
              <a:t>Overview of some Compression File Formats</a:t>
            </a:r>
          </a:p>
        </p:txBody>
      </p:sp>
      <p:sp>
        <p:nvSpPr>
          <p:cNvPr id="2" name="Rectangle: Rounded Corners 1"/>
          <p:cNvSpPr/>
          <p:nvPr/>
        </p:nvSpPr>
        <p:spPr>
          <a:xfrm>
            <a:off x="3176972" y="1517364"/>
            <a:ext cx="2448272" cy="27105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9600" dirty="0"/>
              <a:t>ZIP</a:t>
            </a:r>
            <a:endParaRPr lang="en-US" dirty="0"/>
          </a:p>
          <a:p>
            <a:pPr algn="ctr"/>
            <a:r>
              <a:rPr lang="en-US" dirty="0"/>
              <a:t>The Standard</a:t>
            </a:r>
            <a:endParaRPr lang="en-CA" dirty="0"/>
          </a:p>
        </p:txBody>
      </p:sp>
      <p:sp>
        <p:nvSpPr>
          <p:cNvPr id="4" name="Rectangle: Rounded Corners 3"/>
          <p:cNvSpPr/>
          <p:nvPr/>
        </p:nvSpPr>
        <p:spPr>
          <a:xfrm>
            <a:off x="519014" y="1517364"/>
            <a:ext cx="2180778" cy="136815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Aft>
                <a:spcPts val="600"/>
              </a:spcAft>
            </a:pPr>
            <a:r>
              <a:rPr lang="en-US" b="1" u="sng" dirty="0"/>
              <a:t>Data</a:t>
            </a:r>
          </a:p>
          <a:p>
            <a:pPr algn="ctr">
              <a:spcAft>
                <a:spcPts val="600"/>
              </a:spcAft>
            </a:pPr>
            <a:r>
              <a:rPr lang="en-US" b="1" dirty="0"/>
              <a:t>ZIP   7z   RAR</a:t>
            </a:r>
            <a:br>
              <a:rPr lang="en-US" b="1" dirty="0"/>
            </a:br>
            <a:r>
              <a:rPr lang="en-US" b="1" dirty="0"/>
              <a:t>.docx .pptx .xlsx</a:t>
            </a:r>
            <a:br>
              <a:rPr lang="en-US" b="1" dirty="0"/>
            </a:br>
            <a:r>
              <a:rPr lang="en-US" b="1" dirty="0" err="1"/>
              <a:t>StuffIt</a:t>
            </a:r>
            <a:r>
              <a:rPr lang="en-US" b="1" dirty="0"/>
              <a:t>   .tar.gz</a:t>
            </a:r>
            <a:endParaRPr lang="en-CA" b="1" dirty="0"/>
          </a:p>
        </p:txBody>
      </p:sp>
      <p:sp>
        <p:nvSpPr>
          <p:cNvPr id="5" name="Rectangle: Rounded Corners 4"/>
          <p:cNvSpPr/>
          <p:nvPr/>
        </p:nvSpPr>
        <p:spPr>
          <a:xfrm>
            <a:off x="519014" y="3055745"/>
            <a:ext cx="2180779" cy="117218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spcAft>
                <a:spcPts val="600"/>
              </a:spcAft>
            </a:pPr>
            <a:r>
              <a:rPr lang="en-US" u="sng" dirty="0"/>
              <a:t>Images</a:t>
            </a:r>
          </a:p>
          <a:p>
            <a:pPr algn="ctr"/>
            <a:r>
              <a:rPr lang="en-CA" dirty="0"/>
              <a:t> GIF    JPEG</a:t>
            </a:r>
            <a:br>
              <a:rPr lang="en-CA" dirty="0"/>
            </a:br>
            <a:r>
              <a:rPr lang="en-CA" b="1" dirty="0"/>
              <a:t>RAW </a:t>
            </a:r>
            <a:r>
              <a:rPr lang="en-CA" dirty="0"/>
              <a:t> </a:t>
            </a:r>
            <a:r>
              <a:rPr lang="en-CA" b="1" dirty="0"/>
              <a:t>PNG  TIFF</a:t>
            </a:r>
            <a:endParaRPr lang="en-CA" b="1" u="sng" dirty="0"/>
          </a:p>
        </p:txBody>
      </p:sp>
      <p:sp>
        <p:nvSpPr>
          <p:cNvPr id="6" name="Rectangle: Rounded Corners 5"/>
          <p:cNvSpPr/>
          <p:nvPr/>
        </p:nvSpPr>
        <p:spPr>
          <a:xfrm>
            <a:off x="6156176" y="1517364"/>
            <a:ext cx="2160240" cy="136815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r>
              <a:rPr lang="en-US" u="sng" dirty="0"/>
              <a:t>Music</a:t>
            </a:r>
          </a:p>
          <a:p>
            <a:pPr algn="ctr"/>
            <a:r>
              <a:rPr lang="en-CA" dirty="0"/>
              <a:t>MP3   AAC   MQA</a:t>
            </a:r>
            <a:br>
              <a:rPr lang="en-CA" dirty="0"/>
            </a:br>
            <a:r>
              <a:rPr lang="en-CA" b="1" dirty="0"/>
              <a:t>WAV </a:t>
            </a:r>
            <a:r>
              <a:rPr lang="en-CA" dirty="0"/>
              <a:t>  </a:t>
            </a:r>
            <a:r>
              <a:rPr lang="en-CA" dirty="0" err="1"/>
              <a:t>ogg</a:t>
            </a:r>
            <a:r>
              <a:rPr lang="en-CA" dirty="0"/>
              <a:t>  </a:t>
            </a:r>
            <a:r>
              <a:rPr lang="en-CA" b="1" dirty="0"/>
              <a:t>FLAC</a:t>
            </a:r>
            <a:endParaRPr lang="en-CA" b="1" u="sng" dirty="0"/>
          </a:p>
        </p:txBody>
      </p:sp>
      <p:sp>
        <p:nvSpPr>
          <p:cNvPr id="8" name="Rectangle: Rounded Corners 7"/>
          <p:cNvSpPr/>
          <p:nvPr/>
        </p:nvSpPr>
        <p:spPr>
          <a:xfrm>
            <a:off x="6156175" y="3055745"/>
            <a:ext cx="2160240" cy="1172189"/>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spcAft>
                <a:spcPts val="600"/>
              </a:spcAft>
            </a:pPr>
            <a:r>
              <a:rPr lang="en-US" u="sng" dirty="0"/>
              <a:t>Video</a:t>
            </a:r>
          </a:p>
          <a:p>
            <a:pPr algn="ctr"/>
            <a:r>
              <a:rPr lang="en-CA" dirty="0"/>
              <a:t>MPG   MP4  DIVX</a:t>
            </a:r>
            <a:br>
              <a:rPr lang="en-CA" dirty="0"/>
            </a:br>
            <a:r>
              <a:rPr lang="en-CA" dirty="0"/>
              <a:t>XVID  MOV   AVI</a:t>
            </a:r>
          </a:p>
        </p:txBody>
      </p:sp>
      <p:sp>
        <p:nvSpPr>
          <p:cNvPr id="9" name="Rectangle: Rounded Corners 8">
            <a:extLst>
              <a:ext uri="{FF2B5EF4-FFF2-40B4-BE49-F238E27FC236}">
                <a16:creationId xmlns:a16="http://schemas.microsoft.com/office/drawing/2014/main" id="{6265D2F3-AC1C-45FD-A341-A4D69A609FBD}"/>
              </a:ext>
            </a:extLst>
          </p:cNvPr>
          <p:cNvSpPr/>
          <p:nvPr/>
        </p:nvSpPr>
        <p:spPr>
          <a:xfrm>
            <a:off x="3055521" y="4443958"/>
            <a:ext cx="2691173" cy="45778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lvl="0" algn="ctr">
              <a:defRPr/>
            </a:pPr>
            <a:r>
              <a:rPr lang="en-CA" sz="1400" b="1" dirty="0" err="1"/>
              <a:t>BOLD</a:t>
            </a:r>
            <a:r>
              <a:rPr lang="en-CA" sz="1400" dirty="0" err="1"/>
              <a:t>ed</a:t>
            </a:r>
            <a:r>
              <a:rPr lang="en-CA" sz="1400" dirty="0"/>
              <a:t> formats are Lossless.</a:t>
            </a:r>
          </a:p>
        </p:txBody>
      </p:sp>
    </p:spTree>
    <p:extLst>
      <p:ext uri="{BB962C8B-B14F-4D97-AF65-F5344CB8AC3E}">
        <p14:creationId xmlns:p14="http://schemas.microsoft.com/office/powerpoint/2010/main" val="364247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CA" dirty="0"/>
              <a:t>Drawbacks to Compression</a:t>
            </a:r>
          </a:p>
        </p:txBody>
      </p:sp>
      <p:sp>
        <p:nvSpPr>
          <p:cNvPr id="3" name="Content Placeholder 2"/>
          <p:cNvSpPr>
            <a:spLocks noGrp="1"/>
          </p:cNvSpPr>
          <p:nvPr>
            <p:ph idx="1"/>
          </p:nvPr>
        </p:nvSpPr>
        <p:spPr>
          <a:xfrm>
            <a:off x="251520" y="987574"/>
            <a:ext cx="8892480" cy="3891880"/>
          </a:xfrm>
        </p:spPr>
        <p:txBody>
          <a:bodyPr>
            <a:normAutofit lnSpcReduction="10000"/>
          </a:bodyPr>
          <a:lstStyle/>
          <a:p>
            <a:pPr>
              <a:buFont typeface="Courier New" panose="02070309020205020404" pitchFamily="49" charset="0"/>
              <a:buChar char="o"/>
            </a:pPr>
            <a:r>
              <a:rPr lang="en-CA" b="1" dirty="0"/>
              <a:t>Time</a:t>
            </a:r>
            <a:r>
              <a:rPr lang="en-CA" dirty="0"/>
              <a:t>: compression needs CPU and primary storage resources</a:t>
            </a:r>
          </a:p>
          <a:p>
            <a:pPr lvl="1">
              <a:buFont typeface="Courier New" panose="02070309020205020404" pitchFamily="49" charset="0"/>
              <a:buChar char="o"/>
            </a:pPr>
            <a:r>
              <a:rPr lang="en-CA" dirty="0"/>
              <a:t>PCs have lots of both and only one user. </a:t>
            </a:r>
            <a:r>
              <a:rPr lang="en-US" dirty="0"/>
              <a:t>Se</a:t>
            </a:r>
            <a:r>
              <a:rPr lang="en-CA" dirty="0" err="1"/>
              <a:t>rvers</a:t>
            </a:r>
            <a:r>
              <a:rPr lang="en-CA" dirty="0"/>
              <a:t> on the other hand… </a:t>
            </a:r>
          </a:p>
          <a:p>
            <a:pPr>
              <a:buFont typeface="Courier New" panose="02070309020205020404" pitchFamily="49" charset="0"/>
              <a:buChar char="o"/>
            </a:pPr>
            <a:r>
              <a:rPr lang="en-US" b="1" dirty="0"/>
              <a:t>Space</a:t>
            </a:r>
            <a:r>
              <a:rPr lang="en-US" dirty="0"/>
              <a:t>: archived files must be uncompressed before use, </a:t>
            </a:r>
            <a:br>
              <a:rPr lang="en-US" dirty="0"/>
            </a:br>
            <a:r>
              <a:rPr lang="en-US" dirty="0"/>
              <a:t>extra space needed for both compression &amp; decompression</a:t>
            </a:r>
            <a:endParaRPr lang="en-CA" dirty="0"/>
          </a:p>
          <a:p>
            <a:pPr>
              <a:buFont typeface="Courier New" panose="02070309020205020404" pitchFamily="49" charset="0"/>
              <a:buChar char="o"/>
            </a:pPr>
            <a:r>
              <a:rPr lang="en-CA" b="1" dirty="0"/>
              <a:t>Integrity</a:t>
            </a:r>
            <a:r>
              <a:rPr lang="en-CA" dirty="0"/>
              <a:t>: any data corruption can cause loss of entire archive</a:t>
            </a:r>
          </a:p>
          <a:p>
            <a:pPr lvl="1">
              <a:buFont typeface="Courier New" panose="02070309020205020404" pitchFamily="49" charset="0"/>
              <a:buChar char="o"/>
            </a:pPr>
            <a:r>
              <a:rPr lang="en-US" dirty="0"/>
              <a:t>Solid</a:t>
            </a:r>
            <a:r>
              <a:rPr lang="en-CA" dirty="0"/>
              <a:t> or multi-volume archives can be lost with even minor data corruption. Archive repair is possible but not probable.</a:t>
            </a:r>
          </a:p>
          <a:p>
            <a:pPr lvl="1">
              <a:buFont typeface="Courier New" panose="02070309020205020404" pitchFamily="49" charset="0"/>
              <a:buChar char="o"/>
            </a:pPr>
            <a:r>
              <a:rPr lang="en-US" i="1" dirty="0"/>
              <a:t>Test your archives to confirm integrity.</a:t>
            </a:r>
            <a:endParaRPr lang="en-CA" i="1" dirty="0"/>
          </a:p>
          <a:p>
            <a:pPr>
              <a:buFont typeface="Courier New" panose="02070309020205020404" pitchFamily="49" charset="0"/>
              <a:buChar char="o"/>
            </a:pPr>
            <a:r>
              <a:rPr lang="en-CA" b="1" dirty="0"/>
              <a:t>Recoverability</a:t>
            </a:r>
            <a:r>
              <a:rPr lang="en-CA" dirty="0"/>
              <a:t>: the Lossy sacrifice is reduced quality</a:t>
            </a:r>
          </a:p>
          <a:p>
            <a:pPr lvl="1">
              <a:buFont typeface="Courier New" panose="02070309020205020404" pitchFamily="49" charset="0"/>
              <a:buChar char="o"/>
            </a:pPr>
            <a:r>
              <a:rPr lang="en-CA" dirty="0"/>
              <a:t>Some data is lost after Lossy compression (hope you don't notice)</a:t>
            </a:r>
          </a:p>
        </p:txBody>
      </p:sp>
    </p:spTree>
    <p:extLst>
      <p:ext uri="{BB962C8B-B14F-4D97-AF65-F5344CB8AC3E}">
        <p14:creationId xmlns:p14="http://schemas.microsoft.com/office/powerpoint/2010/main" val="296259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7601" y="1061860"/>
            <a:ext cx="8576848" cy="3526114"/>
          </a:xfrm>
        </p:spPr>
        <p:txBody>
          <a:bodyPr>
            <a:normAutofit/>
          </a:bodyPr>
          <a:lstStyle/>
          <a:p>
            <a:pPr marL="0" indent="0">
              <a:spcAft>
                <a:spcPts val="600"/>
              </a:spcAft>
              <a:buNone/>
            </a:pPr>
            <a:r>
              <a:rPr lang="en-US" sz="2200" dirty="0">
                <a:solidFill>
                  <a:schemeClr val="tx2"/>
                </a:solidFill>
              </a:rPr>
              <a:t>   </a:t>
            </a:r>
            <a:r>
              <a:rPr lang="en-US" sz="2200" b="1" dirty="0">
                <a:solidFill>
                  <a:schemeClr val="tx2"/>
                </a:solidFill>
              </a:rPr>
              <a:t>Accidental deletion</a:t>
            </a:r>
            <a:r>
              <a:rPr lang="en-US" sz="2200" dirty="0">
                <a:solidFill>
                  <a:schemeClr val="tx2"/>
                </a:solidFill>
              </a:rPr>
              <a:t> by users including IT people</a:t>
            </a:r>
            <a:endParaRPr lang="en-US" sz="2200" dirty="0"/>
          </a:p>
          <a:p>
            <a:pPr marL="0" indent="0">
              <a:spcAft>
                <a:spcPts val="600"/>
              </a:spcAft>
              <a:buNone/>
            </a:pPr>
            <a:r>
              <a:rPr lang="en-CA" sz="2200" dirty="0">
                <a:solidFill>
                  <a:schemeClr val="tx2"/>
                </a:solidFill>
              </a:rPr>
              <a:t>   </a:t>
            </a:r>
            <a:r>
              <a:rPr lang="en-CA" sz="2200" b="1" dirty="0">
                <a:solidFill>
                  <a:schemeClr val="tx2"/>
                </a:solidFill>
              </a:rPr>
              <a:t>Hardware failure</a:t>
            </a:r>
            <a:r>
              <a:rPr lang="en-CA" sz="2200" dirty="0"/>
              <a:t>: </a:t>
            </a:r>
            <a:r>
              <a:rPr lang="en-CA" sz="2200" i="1" dirty="0">
                <a:solidFill>
                  <a:schemeClr val="tx2"/>
                </a:solidFill>
              </a:rPr>
              <a:t>all </a:t>
            </a:r>
            <a:r>
              <a:rPr lang="en-CA" sz="2200" dirty="0">
                <a:solidFill>
                  <a:schemeClr val="tx2"/>
                </a:solidFill>
              </a:rPr>
              <a:t>storage devices eventually fail</a:t>
            </a:r>
          </a:p>
          <a:p>
            <a:pPr marL="274320" lvl="1" indent="0">
              <a:spcBef>
                <a:spcPts val="0"/>
              </a:spcBef>
              <a:spcAft>
                <a:spcPts val="300"/>
              </a:spcAft>
              <a:buNone/>
            </a:pPr>
            <a:br>
              <a:rPr lang="en-US" dirty="0"/>
            </a:br>
            <a:r>
              <a:rPr lang="en-US" dirty="0"/>
              <a:t>	Less Frequent Causes</a:t>
            </a:r>
          </a:p>
          <a:p>
            <a:pPr marL="1152000" lvl="2">
              <a:spcBef>
                <a:spcPts val="0"/>
              </a:spcBef>
              <a:spcAft>
                <a:spcPts val="300"/>
              </a:spcAft>
              <a:buFont typeface="Courier New" panose="02070309020205020404" pitchFamily="49" charset="0"/>
              <a:buChar char="o"/>
            </a:pPr>
            <a:r>
              <a:rPr lang="en-CA" dirty="0"/>
              <a:t> Ransomware infection</a:t>
            </a:r>
          </a:p>
          <a:p>
            <a:pPr marL="1152000" lvl="2">
              <a:spcBef>
                <a:spcPts val="0"/>
              </a:spcBef>
              <a:spcAft>
                <a:spcPts val="300"/>
              </a:spcAft>
              <a:buFont typeface="Courier New" panose="02070309020205020404" pitchFamily="49" charset="0"/>
              <a:buChar char="o"/>
            </a:pPr>
            <a:r>
              <a:rPr lang="en-US" dirty="0"/>
              <a:t> Catastrophe: fire, flood, theft, loss</a:t>
            </a:r>
            <a:endParaRPr lang="en-CA" dirty="0"/>
          </a:p>
          <a:p>
            <a:pPr marL="1152000" lvl="2">
              <a:spcBef>
                <a:spcPts val="0"/>
              </a:spcBef>
              <a:spcAft>
                <a:spcPts val="300"/>
              </a:spcAft>
              <a:buFont typeface="Courier New" panose="02070309020205020404" pitchFamily="49" charset="0"/>
              <a:buChar char="o"/>
            </a:pPr>
            <a:r>
              <a:rPr lang="en-CA" dirty="0"/>
              <a:t> SQL injection attacks </a:t>
            </a:r>
          </a:p>
          <a:p>
            <a:pPr marL="1152000" lvl="2">
              <a:spcBef>
                <a:spcPts val="0"/>
              </a:spcBef>
              <a:spcAft>
                <a:spcPts val="300"/>
              </a:spcAft>
              <a:buFont typeface="Courier New" panose="02070309020205020404" pitchFamily="49" charset="0"/>
              <a:buChar char="o"/>
            </a:pPr>
            <a:r>
              <a:rPr lang="en-CA" dirty="0"/>
              <a:t> cloud provider's business failure or </a:t>
            </a:r>
            <a:br>
              <a:rPr lang="en-CA" dirty="0"/>
            </a:br>
            <a:r>
              <a:rPr lang="en-CA" dirty="0"/>
              <a:t> account closed on cloud system.</a:t>
            </a:r>
            <a:endParaRPr lang="en-US" dirty="0"/>
          </a:p>
        </p:txBody>
      </p:sp>
      <p:sp>
        <p:nvSpPr>
          <p:cNvPr id="6" name="Title 1"/>
          <p:cNvSpPr>
            <a:spLocks noGrp="1"/>
          </p:cNvSpPr>
          <p:nvPr>
            <p:ph type="title"/>
          </p:nvPr>
        </p:nvSpPr>
        <p:spPr>
          <a:xfrm>
            <a:off x="272667" y="267494"/>
            <a:ext cx="8781575" cy="742950"/>
          </a:xfrm>
        </p:spPr>
        <p:txBody>
          <a:bodyPr>
            <a:noAutofit/>
          </a:bodyPr>
          <a:lstStyle/>
          <a:p>
            <a:r>
              <a:rPr lang="en-US" dirty="0"/>
              <a:t>Why do we need backups? </a:t>
            </a:r>
          </a:p>
        </p:txBody>
      </p:sp>
      <p:grpSp>
        <p:nvGrpSpPr>
          <p:cNvPr id="5" name="Group 4">
            <a:extLst>
              <a:ext uri="{FF2B5EF4-FFF2-40B4-BE49-F238E27FC236}">
                <a16:creationId xmlns:a16="http://schemas.microsoft.com/office/drawing/2014/main" id="{71676DB3-F9DF-4172-BCCB-8985204E57F2}"/>
              </a:ext>
            </a:extLst>
          </p:cNvPr>
          <p:cNvGrpSpPr/>
          <p:nvPr/>
        </p:nvGrpSpPr>
        <p:grpSpPr>
          <a:xfrm>
            <a:off x="272668" y="1059582"/>
            <a:ext cx="8331781" cy="923330"/>
            <a:chOff x="272668" y="1342566"/>
            <a:chExt cx="8331781" cy="923330"/>
          </a:xfrm>
        </p:grpSpPr>
        <p:sp>
          <p:nvSpPr>
            <p:cNvPr id="2" name="TextBox 1"/>
            <p:cNvSpPr txBox="1"/>
            <p:nvPr/>
          </p:nvSpPr>
          <p:spPr>
            <a:xfrm>
              <a:off x="7380312" y="1342566"/>
              <a:ext cx="1224137" cy="923330"/>
            </a:xfrm>
            <a:prstGeom prst="rect">
              <a:avLst/>
            </a:prstGeom>
            <a:noFill/>
            <a:ln w="25400">
              <a:solidFill>
                <a:srgbClr val="FDA023"/>
              </a:solidFill>
            </a:ln>
          </p:spPr>
          <p:txBody>
            <a:bodyPr wrap="square" rtlCol="0">
              <a:spAutoFit/>
            </a:bodyPr>
            <a:lstStyle/>
            <a:p>
              <a:r>
                <a:rPr lang="en-US" b="1" dirty="0"/>
                <a:t>2/3 to 3/4 </a:t>
              </a:r>
              <a:br>
                <a:rPr lang="en-US" b="1" dirty="0"/>
              </a:br>
              <a:r>
                <a:rPr lang="en-US" b="1" dirty="0"/>
                <a:t>   of all</a:t>
              </a:r>
              <a:br>
                <a:rPr lang="en-US" b="1" dirty="0"/>
              </a:br>
              <a:r>
                <a:rPr lang="en-US" b="1" dirty="0"/>
                <a:t>data loss</a:t>
              </a:r>
              <a:endParaRPr lang="en-CA" b="1" dirty="0"/>
            </a:p>
          </p:txBody>
        </p:sp>
        <p:sp>
          <p:nvSpPr>
            <p:cNvPr id="4" name="Callout: Right Arrow 3"/>
            <p:cNvSpPr/>
            <p:nvPr/>
          </p:nvSpPr>
          <p:spPr>
            <a:xfrm>
              <a:off x="272668" y="1347614"/>
              <a:ext cx="7035636" cy="913234"/>
            </a:xfrm>
            <a:prstGeom prst="rightArrowCallout">
              <a:avLst>
                <a:gd name="adj1" fmla="val 19683"/>
                <a:gd name="adj2" fmla="val 25000"/>
                <a:gd name="adj3" fmla="val 25000"/>
                <a:gd name="adj4" fmla="val 93489"/>
              </a:avLst>
            </a:prstGeom>
            <a:noFill/>
            <a:ln>
              <a:solidFill>
                <a:srgbClr val="FDA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223520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Continuous Data Integrity with RAID</a:t>
            </a:r>
            <a:endParaRPr lang="en-CA" dirty="0"/>
          </a:p>
        </p:txBody>
      </p:sp>
      <p:sp>
        <p:nvSpPr>
          <p:cNvPr id="3" name="Content Placeholder 2"/>
          <p:cNvSpPr>
            <a:spLocks noGrp="1"/>
          </p:cNvSpPr>
          <p:nvPr>
            <p:ph idx="1"/>
          </p:nvPr>
        </p:nvSpPr>
        <p:spPr>
          <a:xfrm>
            <a:off x="457200" y="1002382"/>
            <a:ext cx="3250704" cy="4017640"/>
          </a:xfrm>
        </p:spPr>
        <p:txBody>
          <a:bodyPr>
            <a:normAutofit fontScale="92500" lnSpcReduction="20000"/>
          </a:bodyPr>
          <a:lstStyle/>
          <a:p>
            <a:r>
              <a:rPr lang="en-CA" b="1" u="sng" dirty="0"/>
              <a:t>R</a:t>
            </a:r>
            <a:r>
              <a:rPr lang="en-CA" b="1" dirty="0"/>
              <a:t>edundant </a:t>
            </a:r>
            <a:r>
              <a:rPr lang="en-CA" b="1" u="sng" dirty="0"/>
              <a:t>A</a:t>
            </a:r>
            <a:r>
              <a:rPr lang="en-CA" b="1" dirty="0"/>
              <a:t>rray of </a:t>
            </a:r>
            <a:r>
              <a:rPr lang="en-CA" b="1" u="sng" dirty="0"/>
              <a:t>I</a:t>
            </a:r>
            <a:r>
              <a:rPr lang="en-CA" b="1" dirty="0"/>
              <a:t>ndependent </a:t>
            </a:r>
            <a:r>
              <a:rPr lang="en-CA" b="1" u="sng" dirty="0"/>
              <a:t>D</a:t>
            </a:r>
            <a:r>
              <a:rPr lang="en-CA" b="1" dirty="0"/>
              <a:t>isks</a:t>
            </a:r>
          </a:p>
          <a:p>
            <a:r>
              <a:rPr lang="en-US" dirty="0"/>
              <a:t>RAID 5 or 6 tolerates failure of 1 or 2 drives</a:t>
            </a:r>
          </a:p>
          <a:p>
            <a:r>
              <a:rPr lang="en-US" dirty="0"/>
              <a:t>RAID 5 n</a:t>
            </a:r>
            <a:r>
              <a:rPr lang="en-CA" dirty="0" err="1"/>
              <a:t>eeds</a:t>
            </a:r>
            <a:r>
              <a:rPr lang="en-CA" dirty="0"/>
              <a:t> +1 drive for parity, RAID 6 needs +2 drives</a:t>
            </a:r>
          </a:p>
          <a:p>
            <a:r>
              <a:rPr lang="en-CA" dirty="0"/>
              <a:t>RAID appears as one logical drive to OS.</a:t>
            </a:r>
          </a:p>
          <a:p>
            <a:r>
              <a:rPr lang="en-CA" dirty="0"/>
              <a:t>Provides increased read/write performance with multiple spindles doing parallel I/O</a:t>
            </a:r>
          </a:p>
        </p:txBody>
      </p:sp>
      <p:pic>
        <p:nvPicPr>
          <p:cNvPr id="3078" name="Picture 6" descr="https://upload.wikimedia.org/wikipedia/commons/thumb/6/64/RAID_5.svg/640px-RAID_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915566"/>
            <a:ext cx="5136232" cy="380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92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fontScale="90000"/>
          </a:bodyPr>
          <a:lstStyle/>
          <a:p>
            <a:r>
              <a:rPr lang="en-US" dirty="0"/>
              <a:t>User Level File Recovery </a:t>
            </a:r>
            <a:r>
              <a:rPr lang="en-US" sz="3600" dirty="0"/>
              <a:t>… </a:t>
            </a:r>
            <a:r>
              <a:rPr lang="en-US" sz="3600" i="1" dirty="0"/>
              <a:t>is </a:t>
            </a:r>
            <a:r>
              <a:rPr lang="en-US" sz="3600" i="1" u="sng" dirty="0"/>
              <a:t>not</a:t>
            </a:r>
            <a:r>
              <a:rPr lang="en-US" sz="3600" i="1" dirty="0"/>
              <a:t> backup</a:t>
            </a:r>
            <a:endParaRPr lang="en-CA" dirty="0"/>
          </a:p>
        </p:txBody>
      </p:sp>
      <p:sp>
        <p:nvSpPr>
          <p:cNvPr id="3" name="Content Placeholder 2"/>
          <p:cNvSpPr>
            <a:spLocks noGrp="1"/>
          </p:cNvSpPr>
          <p:nvPr>
            <p:ph idx="1"/>
          </p:nvPr>
        </p:nvSpPr>
        <p:spPr>
          <a:xfrm>
            <a:off x="457200" y="987574"/>
            <a:ext cx="8507288" cy="4083918"/>
          </a:xfrm>
        </p:spPr>
        <p:txBody>
          <a:bodyPr>
            <a:normAutofit fontScale="85000" lnSpcReduction="20000"/>
          </a:bodyPr>
          <a:lstStyle/>
          <a:p>
            <a:pPr marL="0" indent="0">
              <a:lnSpc>
                <a:spcPct val="120000"/>
              </a:lnSpc>
              <a:spcBef>
                <a:spcPts val="0"/>
              </a:spcBef>
              <a:buNone/>
            </a:pPr>
            <a:r>
              <a:rPr lang="en-US" b="1" dirty="0"/>
              <a:t>Windows File History, macOS Time Machine are not backup</a:t>
            </a:r>
          </a:p>
          <a:p>
            <a:pPr>
              <a:lnSpc>
                <a:spcPct val="120000"/>
              </a:lnSpc>
              <a:spcBef>
                <a:spcPts val="0"/>
              </a:spcBef>
            </a:pPr>
            <a:r>
              <a:rPr lang="en-US" dirty="0"/>
              <a:t>Automatic copying of files to external or network drive</a:t>
            </a:r>
          </a:p>
          <a:p>
            <a:pPr>
              <a:lnSpc>
                <a:spcPct val="120000"/>
              </a:lnSpc>
              <a:spcBef>
                <a:spcPts val="0"/>
              </a:spcBef>
            </a:pPr>
            <a:r>
              <a:rPr lang="en-US" dirty="0"/>
              <a:t>Historical versions of user files maintained. Easy to restore.</a:t>
            </a:r>
          </a:p>
          <a:p>
            <a:pPr>
              <a:lnSpc>
                <a:spcPct val="120000"/>
              </a:lnSpc>
              <a:spcBef>
                <a:spcPts val="0"/>
              </a:spcBef>
            </a:pPr>
            <a:r>
              <a:rPr lang="en-US" dirty="0"/>
              <a:t>Must configure and test to ensure copying of all user folders.</a:t>
            </a:r>
          </a:p>
          <a:p>
            <a:pPr lvl="1">
              <a:lnSpc>
                <a:spcPct val="120000"/>
              </a:lnSpc>
              <a:spcBef>
                <a:spcPts val="0"/>
              </a:spcBef>
            </a:pPr>
            <a:r>
              <a:rPr lang="en-US" i="1" dirty="0"/>
              <a:t>If drive is always connected</a:t>
            </a:r>
            <a:r>
              <a:rPr lang="en-US" dirty="0"/>
              <a:t>, it is not a backup, just a copy; it is likely</a:t>
            </a:r>
            <a:br>
              <a:rPr lang="en-US" dirty="0"/>
            </a:br>
            <a:r>
              <a:rPr lang="en-US" b="1" dirty="0"/>
              <a:t>not geographically separate </a:t>
            </a:r>
            <a:r>
              <a:rPr lang="en-US" dirty="0"/>
              <a:t>and certainly </a:t>
            </a:r>
            <a:r>
              <a:rPr lang="en-US" b="1" dirty="0"/>
              <a:t>not platform independent.</a:t>
            </a:r>
            <a:endParaRPr lang="en-US" dirty="0"/>
          </a:p>
          <a:p>
            <a:pPr marL="0" indent="0">
              <a:lnSpc>
                <a:spcPct val="120000"/>
              </a:lnSpc>
              <a:spcBef>
                <a:spcPts val="0"/>
              </a:spcBef>
              <a:buNone/>
            </a:pPr>
            <a:r>
              <a:rPr lang="en-US" b="1" dirty="0"/>
              <a:t>Windows Recycle Bin, macOS Trash can are not backup</a:t>
            </a:r>
          </a:p>
          <a:p>
            <a:pPr>
              <a:lnSpc>
                <a:spcPct val="120000"/>
              </a:lnSpc>
              <a:spcBef>
                <a:spcPts val="0"/>
              </a:spcBef>
            </a:pPr>
            <a:r>
              <a:rPr lang="en-US" dirty="0"/>
              <a:t>Only good for </a:t>
            </a:r>
            <a:r>
              <a:rPr lang="en-US" i="1" dirty="0"/>
              <a:t>oops!</a:t>
            </a:r>
            <a:r>
              <a:rPr lang="en-US" dirty="0"/>
              <a:t> and short-term recovery.</a:t>
            </a:r>
          </a:p>
          <a:p>
            <a:pPr lvl="1">
              <a:lnSpc>
                <a:spcPct val="120000"/>
              </a:lnSpc>
              <a:spcBef>
                <a:spcPts val="0"/>
              </a:spcBef>
            </a:pPr>
            <a:r>
              <a:rPr lang="en-CA" dirty="0"/>
              <a:t>The bin/trash is not a reliable copy much less a backup</a:t>
            </a:r>
            <a:r>
              <a:rPr lang="en-US" dirty="0"/>
              <a:t>.</a:t>
            </a:r>
          </a:p>
          <a:p>
            <a:pPr marL="0" indent="0" fontAlgn="base">
              <a:lnSpc>
                <a:spcPct val="120000"/>
              </a:lnSpc>
              <a:spcBef>
                <a:spcPts val="0"/>
              </a:spcBef>
              <a:buNone/>
            </a:pPr>
            <a:r>
              <a:rPr lang="en-US" b="1" dirty="0"/>
              <a:t>Two-way synchronization is not backup</a:t>
            </a:r>
          </a:p>
          <a:p>
            <a:pPr lvl="1" fontAlgn="base">
              <a:lnSpc>
                <a:spcPct val="120000"/>
              </a:lnSpc>
              <a:spcBef>
                <a:spcPts val="0"/>
              </a:spcBef>
            </a:pPr>
            <a:r>
              <a:rPr lang="en-US" dirty="0"/>
              <a:t>Synchronization is platform </a:t>
            </a:r>
            <a:r>
              <a:rPr lang="en-US" u="sng" dirty="0"/>
              <a:t>inter</a:t>
            </a:r>
            <a:r>
              <a:rPr lang="en-US" dirty="0"/>
              <a:t>dependent, not </a:t>
            </a:r>
            <a:r>
              <a:rPr lang="en-US" u="sng" dirty="0"/>
              <a:t>in</a:t>
            </a:r>
            <a:r>
              <a:rPr lang="en-US" dirty="0"/>
              <a:t>dependent.</a:t>
            </a:r>
          </a:p>
          <a:p>
            <a:pPr lvl="1" fontAlgn="base">
              <a:lnSpc>
                <a:spcPct val="120000"/>
              </a:lnSpc>
              <a:spcBef>
                <a:spcPts val="0"/>
              </a:spcBef>
            </a:pPr>
            <a:r>
              <a:rPr lang="en-US" dirty="0"/>
              <a:t>A file on one system does not have a "copy" on other systems, </a:t>
            </a:r>
            <a:br>
              <a:rPr lang="en-US" dirty="0"/>
            </a:br>
            <a:r>
              <a:rPr lang="en-US" dirty="0"/>
              <a:t>the same file </a:t>
            </a:r>
            <a:r>
              <a:rPr lang="en-US" b="1" dirty="0"/>
              <a:t>co-exists </a:t>
            </a:r>
            <a:r>
              <a:rPr lang="en-US" dirty="0"/>
              <a:t>on all synchronized systems.</a:t>
            </a:r>
          </a:p>
          <a:p>
            <a:pPr marL="0" indent="0">
              <a:buNone/>
            </a:pPr>
            <a:endParaRPr lang="en-CA" dirty="0"/>
          </a:p>
        </p:txBody>
      </p:sp>
    </p:spTree>
    <p:extLst>
      <p:ext uri="{BB962C8B-B14F-4D97-AF65-F5344CB8AC3E}">
        <p14:creationId xmlns:p14="http://schemas.microsoft.com/office/powerpoint/2010/main" val="332176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CA" sz="3200" dirty="0">
                <a:highlight>
                  <a:srgbClr val="FFFF00"/>
                </a:highlight>
              </a:rPr>
              <a:t>Three characteristics define a Backup</a:t>
            </a:r>
            <a:endParaRPr lang="en-US" sz="3200" dirty="0">
              <a:highlight>
                <a:srgbClr val="FFFF00"/>
              </a:highlight>
            </a:endParaRPr>
          </a:p>
        </p:txBody>
      </p:sp>
      <p:sp>
        <p:nvSpPr>
          <p:cNvPr id="2" name="TextBox 1"/>
          <p:cNvSpPr txBox="1"/>
          <p:nvPr/>
        </p:nvSpPr>
        <p:spPr>
          <a:xfrm>
            <a:off x="4355975" y="1563638"/>
            <a:ext cx="4635057" cy="3323987"/>
          </a:xfrm>
          <a:prstGeom prst="rect">
            <a:avLst/>
          </a:prstGeom>
          <a:noFill/>
        </p:spPr>
        <p:txBody>
          <a:bodyPr wrap="square" rtlCol="0">
            <a:spAutoFit/>
          </a:bodyPr>
          <a:lstStyle/>
          <a:p>
            <a:r>
              <a:rPr lang="en-US" sz="4200" dirty="0">
                <a:solidFill>
                  <a:schemeClr val="bg1"/>
                </a:solidFill>
              </a:rPr>
              <a:t>A </a:t>
            </a:r>
            <a:r>
              <a:rPr lang="en-US" sz="4200" b="1" dirty="0">
                <a:solidFill>
                  <a:schemeClr val="tx2"/>
                </a:solidFill>
              </a:rPr>
              <a:t>copy</a:t>
            </a:r>
            <a:r>
              <a:rPr lang="en-US" sz="4200" dirty="0">
                <a:solidFill>
                  <a:schemeClr val="bg1"/>
                </a:solidFill>
              </a:rPr>
              <a:t> in a </a:t>
            </a:r>
            <a:r>
              <a:rPr lang="en-US" sz="4200" b="1" dirty="0">
                <a:solidFill>
                  <a:schemeClr val="tx2"/>
                </a:solidFill>
              </a:rPr>
              <a:t>geographically separate location </a:t>
            </a:r>
            <a:r>
              <a:rPr lang="en-US" sz="4200" dirty="0">
                <a:solidFill>
                  <a:schemeClr val="bg1"/>
                </a:solidFill>
              </a:rPr>
              <a:t>that is </a:t>
            </a:r>
            <a:r>
              <a:rPr lang="en-US" sz="4200" b="1" dirty="0">
                <a:solidFill>
                  <a:schemeClr val="tx2"/>
                </a:solidFill>
              </a:rPr>
              <a:t>platform independent</a:t>
            </a:r>
            <a:r>
              <a:rPr lang="en-US" sz="4200" dirty="0">
                <a:solidFill>
                  <a:schemeClr val="bg1"/>
                </a:solidFill>
              </a:rPr>
              <a:t>.</a:t>
            </a:r>
            <a:endParaRPr lang="en-CA" sz="4200" dirty="0">
              <a:solidFill>
                <a:schemeClr val="bg1"/>
              </a:solidFill>
            </a:endParaRPr>
          </a:p>
        </p:txBody>
      </p:sp>
      <p:pic>
        <p:nvPicPr>
          <p:cNvPr id="6" name="Picture 5">
            <a:extLst>
              <a:ext uri="{FF2B5EF4-FFF2-40B4-BE49-F238E27FC236}">
                <a16:creationId xmlns:a16="http://schemas.microsoft.com/office/drawing/2014/main" id="{AEBDA30F-4A85-459E-914D-BB2D3525A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67" y="2100461"/>
            <a:ext cx="4050042" cy="2146176"/>
          </a:xfrm>
          <a:prstGeom prst="rect">
            <a:avLst/>
          </a:prstGeom>
        </p:spPr>
      </p:pic>
    </p:spTree>
    <p:extLst>
      <p:ext uri="{BB962C8B-B14F-4D97-AF65-F5344CB8AC3E}">
        <p14:creationId xmlns:p14="http://schemas.microsoft.com/office/powerpoint/2010/main" val="3609880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Classic File Backup Types/Strategy</a:t>
            </a:r>
            <a:endParaRPr lang="en-CA" dirty="0"/>
          </a:p>
        </p:txBody>
      </p:sp>
      <p:sp>
        <p:nvSpPr>
          <p:cNvPr id="5" name="TextBox 4"/>
          <p:cNvSpPr txBox="1"/>
          <p:nvPr/>
        </p:nvSpPr>
        <p:spPr>
          <a:xfrm>
            <a:off x="1331640" y="1059582"/>
            <a:ext cx="6768752" cy="923330"/>
          </a:xfrm>
          <a:prstGeom prst="rect">
            <a:avLst/>
          </a:prstGeom>
          <a:noFill/>
        </p:spPr>
        <p:txBody>
          <a:bodyPr wrap="square" rtlCol="0">
            <a:spAutoFit/>
          </a:bodyPr>
          <a:lstStyle/>
          <a:p>
            <a:r>
              <a:rPr lang="en-US" b="1" dirty="0"/>
              <a:t>Full</a:t>
            </a:r>
            <a:r>
              <a:rPr lang="en-US" dirty="0"/>
              <a:t> + </a:t>
            </a:r>
            <a:r>
              <a:rPr lang="en-US" b="1" dirty="0"/>
              <a:t>Differential</a:t>
            </a:r>
            <a:r>
              <a:rPr lang="en-US" dirty="0"/>
              <a:t> (only files changed since last Full backup)</a:t>
            </a:r>
          </a:p>
          <a:p>
            <a:r>
              <a:rPr lang="en-US" dirty="0"/>
              <a:t>Full backup is slow, Differential backup is faster but gets slower. </a:t>
            </a:r>
          </a:p>
          <a:p>
            <a:r>
              <a:rPr lang="en-US" dirty="0"/>
              <a:t>Restore from Full + Differential is fastest.</a:t>
            </a:r>
            <a:endParaRPr lang="en-CA" dirty="0"/>
          </a:p>
        </p:txBody>
      </p:sp>
      <p:pic>
        <p:nvPicPr>
          <p:cNvPr id="2052" name="Picture 4" descr="diffBackup-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943447"/>
            <a:ext cx="67627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9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Classic File Backup Types/Strategy</a:t>
            </a:r>
            <a:endParaRPr lang="en-CA" dirty="0"/>
          </a:p>
        </p:txBody>
      </p:sp>
      <p:sp>
        <p:nvSpPr>
          <p:cNvPr id="5" name="TextBox 4"/>
          <p:cNvSpPr txBox="1"/>
          <p:nvPr/>
        </p:nvSpPr>
        <p:spPr>
          <a:xfrm>
            <a:off x="1331640" y="1059582"/>
            <a:ext cx="6984776" cy="1754326"/>
          </a:xfrm>
          <a:prstGeom prst="rect">
            <a:avLst/>
          </a:prstGeom>
          <a:noFill/>
        </p:spPr>
        <p:txBody>
          <a:bodyPr wrap="square" rtlCol="0">
            <a:spAutoFit/>
          </a:bodyPr>
          <a:lstStyle/>
          <a:p>
            <a:r>
              <a:rPr lang="en-US" b="1" dirty="0"/>
              <a:t>Full</a:t>
            </a:r>
            <a:r>
              <a:rPr lang="en-US" dirty="0"/>
              <a:t> + </a:t>
            </a:r>
            <a:r>
              <a:rPr lang="en-US" b="1" dirty="0"/>
              <a:t>Incremental</a:t>
            </a:r>
            <a:r>
              <a:rPr lang="en-US" dirty="0"/>
              <a:t> (only files changed since last backup)</a:t>
            </a:r>
            <a:br>
              <a:rPr lang="en-US" dirty="0"/>
            </a:br>
            <a:r>
              <a:rPr lang="en-US" dirty="0"/>
              <a:t>Full backup is slow, Incremental backups are much faster than Diff. </a:t>
            </a:r>
          </a:p>
          <a:p>
            <a:r>
              <a:rPr lang="en-US" dirty="0"/>
              <a:t>Restore from Full + Incremental sets is slowest.</a:t>
            </a:r>
            <a:endParaRPr lang="en-CA" dirty="0"/>
          </a:p>
          <a:p>
            <a:r>
              <a:rPr lang="en-US" dirty="0"/>
              <a:t>Restore from Full + Differential is fastest.</a:t>
            </a:r>
            <a:endParaRPr lang="en-CA" dirty="0"/>
          </a:p>
          <a:p>
            <a:endParaRPr lang="en-CA" dirty="0"/>
          </a:p>
          <a:p>
            <a:endParaRPr lang="en-CA"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25" y="1943447"/>
            <a:ext cx="6762750" cy="3076575"/>
          </a:xfrm>
          <a:prstGeom prst="rect">
            <a:avLst/>
          </a:prstGeom>
        </p:spPr>
      </p:pic>
    </p:spTree>
    <p:extLst>
      <p:ext uri="{BB962C8B-B14F-4D97-AF65-F5344CB8AC3E}">
        <p14:creationId xmlns:p14="http://schemas.microsoft.com/office/powerpoint/2010/main" val="3020944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Enterprise backup</a:t>
            </a:r>
            <a:endParaRPr lang="en-CA" dirty="0"/>
          </a:p>
        </p:txBody>
      </p:sp>
      <p:sp>
        <p:nvSpPr>
          <p:cNvPr id="3" name="Content Placeholder 2"/>
          <p:cNvSpPr>
            <a:spLocks noGrp="1"/>
          </p:cNvSpPr>
          <p:nvPr>
            <p:ph idx="1"/>
          </p:nvPr>
        </p:nvSpPr>
        <p:spPr>
          <a:xfrm>
            <a:off x="457200" y="1059582"/>
            <a:ext cx="8686800" cy="4083918"/>
          </a:xfrm>
        </p:spPr>
        <p:txBody>
          <a:bodyPr>
            <a:normAutofit fontScale="92500" lnSpcReduction="10000"/>
          </a:bodyPr>
          <a:lstStyle/>
          <a:p>
            <a:pPr fontAlgn="base">
              <a:spcBef>
                <a:spcPts val="300"/>
              </a:spcBef>
            </a:pPr>
            <a:r>
              <a:rPr lang="en-CA" dirty="0"/>
              <a:t>Backup software manages Full, Differential, Incremental strategies</a:t>
            </a:r>
          </a:p>
          <a:p>
            <a:pPr lvl="1" fontAlgn="base">
              <a:spcBef>
                <a:spcPts val="300"/>
              </a:spcBef>
            </a:pPr>
            <a:r>
              <a:rPr lang="en-US" dirty="0"/>
              <a:t>Options for file versioning (retaining file generations)</a:t>
            </a:r>
          </a:p>
          <a:p>
            <a:pPr lvl="1" fontAlgn="base">
              <a:spcBef>
                <a:spcPts val="300"/>
              </a:spcBef>
            </a:pPr>
            <a:r>
              <a:rPr lang="en-CA" dirty="0"/>
              <a:t>Journal snapshot, DB duplication for continuously running systems.</a:t>
            </a:r>
          </a:p>
          <a:p>
            <a:pPr lvl="1" fontAlgn="base">
              <a:spcBef>
                <a:spcPts val="300"/>
              </a:spcBef>
            </a:pPr>
            <a:r>
              <a:rPr lang="en-CA" dirty="0"/>
              <a:t>Checkpoint processing with save-while-active on IBM Power</a:t>
            </a:r>
            <a:endParaRPr lang="en-US" dirty="0"/>
          </a:p>
          <a:p>
            <a:pPr fontAlgn="base">
              <a:spcBef>
                <a:spcPts val="300"/>
              </a:spcBef>
            </a:pPr>
            <a:r>
              <a:rPr lang="en-US" dirty="0" err="1">
                <a:hlinkClick r:id="rId3"/>
              </a:rPr>
              <a:t>LTO</a:t>
            </a:r>
            <a:r>
              <a:rPr lang="en-US" dirty="0"/>
              <a:t> tape or </a:t>
            </a:r>
            <a:r>
              <a:rPr lang="en-US" dirty="0">
                <a:hlinkClick r:id="rId4"/>
              </a:rPr>
              <a:t>Optical</a:t>
            </a:r>
            <a:r>
              <a:rPr lang="en-US" dirty="0"/>
              <a:t> </a:t>
            </a:r>
            <a:r>
              <a:rPr lang="en-US" dirty="0">
                <a:hlinkClick r:id="rId5"/>
              </a:rPr>
              <a:t>Disc</a:t>
            </a:r>
            <a:r>
              <a:rPr lang="en-US" dirty="0"/>
              <a:t> libraries as </a:t>
            </a:r>
            <a:r>
              <a:rPr lang="en-US" dirty="0">
                <a:hlinkClick r:id="rId6"/>
              </a:rPr>
              <a:t>nearline</a:t>
            </a:r>
            <a:r>
              <a:rPr lang="en-US" dirty="0"/>
              <a:t> </a:t>
            </a:r>
            <a:r>
              <a:rPr lang="en-CA" dirty="0">
                <a:hlinkClick r:id="rId7"/>
              </a:rPr>
              <a:t>tertiary</a:t>
            </a:r>
            <a:r>
              <a:rPr lang="en-CA" dirty="0"/>
              <a:t> storage</a:t>
            </a:r>
            <a:endParaRPr lang="en-US" dirty="0"/>
          </a:p>
          <a:p>
            <a:pPr fontAlgn="base">
              <a:spcBef>
                <a:spcPts val="300"/>
              </a:spcBef>
            </a:pPr>
            <a:r>
              <a:rPr lang="en-CA" dirty="0">
                <a:hlinkClick r:id="rId8"/>
              </a:rPr>
              <a:t>AWS Glacier, Google Nearline</a:t>
            </a:r>
            <a:r>
              <a:rPr lang="en-CA" dirty="0"/>
              <a:t>, </a:t>
            </a:r>
            <a:r>
              <a:rPr lang="en-CA" dirty="0">
                <a:hlinkClick r:id="rId9" action="ppaction://hlinkfile"/>
              </a:rPr>
              <a:t>Sync</a:t>
            </a:r>
            <a:r>
              <a:rPr lang="en-CA" dirty="0"/>
              <a:t> cloud cold storage</a:t>
            </a:r>
          </a:p>
          <a:p>
            <a:pPr lvl="1" fontAlgn="base">
              <a:spcBef>
                <a:spcPts val="300"/>
              </a:spcBef>
            </a:pPr>
            <a:r>
              <a:rPr lang="en-CA" dirty="0"/>
              <a:t>Inexpensive backup storage but expensive and slow restore</a:t>
            </a:r>
          </a:p>
          <a:p>
            <a:pPr fontAlgn="base">
              <a:spcBef>
                <a:spcPts val="300"/>
              </a:spcBef>
            </a:pPr>
            <a:r>
              <a:rPr lang="en-US" dirty="0"/>
              <a:t>Recovery and Restoration speed is highly variable.</a:t>
            </a:r>
          </a:p>
          <a:p>
            <a:pPr lvl="1" fontAlgn="base">
              <a:spcBef>
                <a:spcPts val="300"/>
              </a:spcBef>
            </a:pPr>
            <a:r>
              <a:rPr lang="en-US" dirty="0"/>
              <a:t>Depends on data transfer rates from backup to server and complexity of rebuilding the relational aspect of data base objects</a:t>
            </a:r>
          </a:p>
          <a:p>
            <a:pPr fontAlgn="base">
              <a:spcBef>
                <a:spcPts val="300"/>
              </a:spcBef>
            </a:pPr>
            <a:r>
              <a:rPr lang="en-US" dirty="0">
                <a:hlinkClick r:id="rId10"/>
              </a:rPr>
              <a:t>Data deduplication</a:t>
            </a:r>
            <a:r>
              <a:rPr lang="en-US" dirty="0"/>
              <a:t> and </a:t>
            </a:r>
            <a:r>
              <a:rPr lang="en-CA" dirty="0">
                <a:hlinkClick r:id="rId11"/>
              </a:rPr>
              <a:t>Single-instance</a:t>
            </a:r>
            <a:r>
              <a:rPr lang="en-CA" dirty="0"/>
              <a:t> optimize storage</a:t>
            </a:r>
          </a:p>
          <a:p>
            <a:pPr lvl="1" fontAlgn="base">
              <a:spcBef>
                <a:spcPts val="300"/>
              </a:spcBef>
            </a:pPr>
            <a:r>
              <a:rPr lang="en-CA" dirty="0"/>
              <a:t>eliminate duplicate copies of data within and across systems</a:t>
            </a:r>
            <a:endParaRPr lang="en-US" dirty="0"/>
          </a:p>
        </p:txBody>
      </p:sp>
    </p:spTree>
    <p:extLst>
      <p:ext uri="{BB962C8B-B14F-4D97-AF65-F5344CB8AC3E}">
        <p14:creationId xmlns:p14="http://schemas.microsoft.com/office/powerpoint/2010/main" val="3151223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pPr algn="ctr"/>
            <a:r>
              <a:rPr lang="en-CA" dirty="0"/>
              <a:t>3-2-1 Backup Checklist</a:t>
            </a:r>
          </a:p>
        </p:txBody>
      </p:sp>
      <p:sp>
        <p:nvSpPr>
          <p:cNvPr id="3" name="Content Placeholder 2"/>
          <p:cNvSpPr>
            <a:spLocks noGrp="1"/>
          </p:cNvSpPr>
          <p:nvPr>
            <p:ph idx="1"/>
          </p:nvPr>
        </p:nvSpPr>
        <p:spPr>
          <a:xfrm>
            <a:off x="457200" y="1059582"/>
            <a:ext cx="8229600" cy="3657600"/>
          </a:xfrm>
        </p:spPr>
        <p:txBody>
          <a:bodyPr>
            <a:normAutofit lnSpcReduction="10000"/>
          </a:bodyPr>
          <a:lstStyle/>
          <a:p>
            <a:pPr fontAlgn="base"/>
            <a:r>
              <a:rPr lang="en-CA" b="1" dirty="0"/>
              <a:t>3 copies </a:t>
            </a:r>
            <a:r>
              <a:rPr lang="en-CA" i="1" dirty="0"/>
              <a:t>(change only the active file, not the backups)</a:t>
            </a:r>
          </a:p>
          <a:p>
            <a:pPr lvl="1" fontAlgn="base"/>
            <a:r>
              <a:rPr lang="en-CA" dirty="0"/>
              <a:t>1 active, 1 local backup, 1 remote backup</a:t>
            </a:r>
          </a:p>
          <a:p>
            <a:pPr fontAlgn="base"/>
            <a:r>
              <a:rPr lang="en-CA" b="1" dirty="0"/>
              <a:t>2 different formats/platforms </a:t>
            </a:r>
            <a:r>
              <a:rPr lang="en-CA" i="1" dirty="0"/>
              <a:t>(platform independence)</a:t>
            </a:r>
          </a:p>
          <a:p>
            <a:pPr lvl="1" fontAlgn="base"/>
            <a:r>
              <a:rPr lang="en-CA" dirty="0"/>
              <a:t>External drive is platform independent </a:t>
            </a:r>
            <a:r>
              <a:rPr lang="en-CA" b="1" dirty="0"/>
              <a:t>only when not plugged in</a:t>
            </a:r>
            <a:endParaRPr lang="en-CA" dirty="0"/>
          </a:p>
          <a:p>
            <a:pPr lvl="1" fontAlgn="base"/>
            <a:r>
              <a:rPr lang="en-CA" dirty="0" err="1"/>
              <a:t>LTO</a:t>
            </a:r>
            <a:r>
              <a:rPr lang="en-CA" dirty="0"/>
              <a:t> tape or optical disc. Initially local, optionally moved offsite.</a:t>
            </a:r>
          </a:p>
          <a:p>
            <a:pPr lvl="1" fontAlgn="base"/>
            <a:r>
              <a:rPr lang="en-US" dirty="0"/>
              <a:t>One-way backup to cloud cold storage (</a:t>
            </a:r>
            <a:r>
              <a:rPr lang="en-US" i="1" dirty="0"/>
              <a:t>not</a:t>
            </a:r>
            <a:r>
              <a:rPr lang="en-US" dirty="0"/>
              <a:t> two-way cloud sync)</a:t>
            </a:r>
          </a:p>
          <a:p>
            <a:pPr fontAlgn="base"/>
            <a:r>
              <a:rPr lang="en-CA" b="1" dirty="0"/>
              <a:t>1 off-site backup </a:t>
            </a:r>
            <a:r>
              <a:rPr lang="en-CA" i="1" dirty="0"/>
              <a:t>(geographically separate location)</a:t>
            </a:r>
          </a:p>
          <a:p>
            <a:pPr lvl="1" fontAlgn="base"/>
            <a:r>
              <a:rPr lang="en-US" dirty="0"/>
              <a:t>Cloud storage different from your cloud IaaS, PaaS, SaaS provider</a:t>
            </a:r>
          </a:p>
          <a:p>
            <a:pPr lvl="1" fontAlgn="base"/>
            <a:r>
              <a:rPr lang="en-US" dirty="0"/>
              <a:t>tape/optical media – rotate Full, Diff, </a:t>
            </a:r>
            <a:r>
              <a:rPr lang="en-US" dirty="0" err="1"/>
              <a:t>Incr</a:t>
            </a:r>
            <a:r>
              <a:rPr lang="en-US" dirty="0"/>
              <a:t> offsite storage services</a:t>
            </a:r>
          </a:p>
          <a:p>
            <a:pPr fontAlgn="base"/>
            <a:r>
              <a:rPr lang="en-US" dirty="0">
                <a:hlinkClick r:id="rId3"/>
              </a:rPr>
              <a:t>The near loss of Toy Story 2</a:t>
            </a:r>
            <a:endParaRPr lang="en-CA" dirty="0"/>
          </a:p>
        </p:txBody>
      </p:sp>
    </p:spTree>
    <p:extLst>
      <p:ext uri="{BB962C8B-B14F-4D97-AF65-F5344CB8AC3E}">
        <p14:creationId xmlns:p14="http://schemas.microsoft.com/office/powerpoint/2010/main" val="2804303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pPr algn="ctr"/>
            <a:r>
              <a:rPr lang="en-US" dirty="0"/>
              <a:t>The final word on backups…</a:t>
            </a:r>
            <a:endParaRPr lang="en-CA" dirty="0"/>
          </a:p>
        </p:txBody>
      </p:sp>
      <p:sp>
        <p:nvSpPr>
          <p:cNvPr id="3" name="Content Placeholder 2"/>
          <p:cNvSpPr>
            <a:spLocks noGrp="1"/>
          </p:cNvSpPr>
          <p:nvPr>
            <p:ph idx="1"/>
          </p:nvPr>
        </p:nvSpPr>
        <p:spPr>
          <a:xfrm>
            <a:off x="457200" y="915566"/>
            <a:ext cx="8229600" cy="3657600"/>
          </a:xfrm>
        </p:spPr>
        <p:txBody>
          <a:bodyPr>
            <a:normAutofit/>
          </a:bodyPr>
          <a:lstStyle/>
          <a:p>
            <a:pPr marL="0" indent="0" algn="ctr">
              <a:buNone/>
            </a:pPr>
            <a:r>
              <a:rPr lang="en-US" sz="4000" dirty="0"/>
              <a:t>Backups do not matter.</a:t>
            </a:r>
          </a:p>
          <a:p>
            <a:pPr marL="0" indent="0" algn="ctr">
              <a:buNone/>
            </a:pPr>
            <a:r>
              <a:rPr lang="en-US" sz="4000" dirty="0"/>
              <a:t>Only RESTORE matters.</a:t>
            </a:r>
          </a:p>
        </p:txBody>
      </p:sp>
      <p:grpSp>
        <p:nvGrpSpPr>
          <p:cNvPr id="4" name="Group 3">
            <a:extLst>
              <a:ext uri="{FF2B5EF4-FFF2-40B4-BE49-F238E27FC236}">
                <a16:creationId xmlns:a16="http://schemas.microsoft.com/office/drawing/2014/main" id="{61432DDF-4AA6-4554-803E-8E88F70A42A1}"/>
              </a:ext>
            </a:extLst>
          </p:cNvPr>
          <p:cNvGrpSpPr/>
          <p:nvPr/>
        </p:nvGrpSpPr>
        <p:grpSpPr>
          <a:xfrm>
            <a:off x="1835696" y="2386817"/>
            <a:ext cx="5511394" cy="2736304"/>
            <a:chOff x="1835696" y="2386817"/>
            <a:chExt cx="5511394" cy="2736304"/>
          </a:xfrm>
        </p:grpSpPr>
        <p:pic>
          <p:nvPicPr>
            <p:cNvPr id="5" name="Picture 4">
              <a:extLst>
                <a:ext uri="{FF2B5EF4-FFF2-40B4-BE49-F238E27FC236}">
                  <a16:creationId xmlns:a16="http://schemas.microsoft.com/office/drawing/2014/main" id="{4B492EBC-FBBA-4537-9129-4FA5C443AF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5696" y="2386817"/>
              <a:ext cx="2051248" cy="2734997"/>
            </a:xfrm>
            <a:prstGeom prst="rect">
              <a:avLst/>
            </a:prstGeom>
          </p:spPr>
        </p:pic>
        <p:pic>
          <p:nvPicPr>
            <p:cNvPr id="6" name="Picture 5">
              <a:extLst>
                <a:ext uri="{FF2B5EF4-FFF2-40B4-BE49-F238E27FC236}">
                  <a16:creationId xmlns:a16="http://schemas.microsoft.com/office/drawing/2014/main" id="{D4761E1D-3C0C-402A-9145-5134C026BBA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716016" y="2386817"/>
              <a:ext cx="2631074" cy="2736304"/>
            </a:xfrm>
            <a:prstGeom prst="rect">
              <a:avLst/>
            </a:prstGeom>
          </p:spPr>
        </p:pic>
      </p:grpSp>
    </p:spTree>
    <p:extLst>
      <p:ext uri="{BB962C8B-B14F-4D97-AF65-F5344CB8AC3E}">
        <p14:creationId xmlns:p14="http://schemas.microsoft.com/office/powerpoint/2010/main" val="425624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3500"/>
                            </p:stCondLst>
                            <p:childTnLst>
                              <p:par>
                                <p:cTn id="9" presetID="10" presetClass="entr" presetSubtype="0" fill="hold" grpId="0" nodeType="afterEffect">
                                  <p:stCondLst>
                                    <p:cond delay="1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childTnLst>
                          </p:cTn>
                        </p:par>
                        <p:par>
                          <p:cTn id="12" fill="hold">
                            <p:stCondLst>
                              <p:cond delay="7000"/>
                            </p:stCondLst>
                            <p:childTnLst>
                              <p:par>
                                <p:cTn id="13" presetID="10" presetClass="entr" presetSubtype="0" fill="hold" nodeType="afterEffect">
                                  <p:stCondLst>
                                    <p:cond delay="1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b="1" dirty="0"/>
              <a:t>…not on the quiz but here for further information and explanation.</a:t>
            </a:r>
            <a:endParaRPr lang="en-CA" b="1" dirty="0"/>
          </a:p>
        </p:txBody>
      </p:sp>
    </p:spTree>
    <p:extLst>
      <p:ext uri="{BB962C8B-B14F-4D97-AF65-F5344CB8AC3E}">
        <p14:creationId xmlns:p14="http://schemas.microsoft.com/office/powerpoint/2010/main" val="3464743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Compression file formats</a:t>
            </a:r>
          </a:p>
        </p:txBody>
      </p:sp>
      <p:sp>
        <p:nvSpPr>
          <p:cNvPr id="2" name="Text Placeholder 1"/>
          <p:cNvSpPr>
            <a:spLocks noGrp="1"/>
          </p:cNvSpPr>
          <p:nvPr>
            <p:ph type="body" idx="1"/>
          </p:nvPr>
        </p:nvSpPr>
        <p:spPr>
          <a:xfrm>
            <a:off x="1485900" y="1143001"/>
            <a:ext cx="6164442" cy="479822"/>
          </a:xfrm>
        </p:spPr>
        <p:txBody>
          <a:bodyPr/>
          <a:lstStyle/>
          <a:p>
            <a:r>
              <a:rPr lang="en-CA" dirty="0"/>
              <a:t>JPG, PNG, GIF, TIF / TIFF, TGA</a:t>
            </a:r>
          </a:p>
        </p:txBody>
      </p:sp>
      <p:sp>
        <p:nvSpPr>
          <p:cNvPr id="6" name="Content Placeholder 5"/>
          <p:cNvSpPr>
            <a:spLocks noGrp="1"/>
          </p:cNvSpPr>
          <p:nvPr>
            <p:ph sz="half" idx="2"/>
          </p:nvPr>
        </p:nvSpPr>
        <p:spPr>
          <a:xfrm>
            <a:off x="1506984" y="1600200"/>
            <a:ext cx="6164442" cy="457200"/>
          </a:xfrm>
        </p:spPr>
        <p:txBody>
          <a:bodyPr>
            <a:normAutofit/>
          </a:bodyPr>
          <a:lstStyle/>
          <a:p>
            <a:r>
              <a:rPr lang="en-CA" sz="1800" dirty="0">
                <a:latin typeface="Arial" panose="020B0604020202020204" pitchFamily="34" charset="0"/>
                <a:cs typeface="Arial" panose="020B0604020202020204" pitchFamily="34" charset="0"/>
              </a:rPr>
              <a:t>Compression </a:t>
            </a:r>
            <a:r>
              <a:rPr lang="en-CA" sz="1800" dirty="0">
                <a:solidFill>
                  <a:schemeClr val="tx2"/>
                </a:solidFill>
                <a:latin typeface="Arial" panose="020B0604020202020204" pitchFamily="34" charset="0"/>
                <a:cs typeface="Arial" panose="020B0604020202020204" pitchFamily="34" charset="0"/>
              </a:rPr>
              <a:t>formats</a:t>
            </a:r>
            <a:r>
              <a:rPr lang="en-CA" sz="1800" dirty="0">
                <a:latin typeface="Arial" panose="020B0604020202020204" pitchFamily="34" charset="0"/>
                <a:cs typeface="Arial" panose="020B0604020202020204" pitchFamily="34" charset="0"/>
              </a:rPr>
              <a:t> used by the </a:t>
            </a:r>
            <a:r>
              <a:rPr lang="en-CA" sz="1800" b="1" dirty="0">
                <a:latin typeface="Arial" panose="020B0604020202020204" pitchFamily="34" charset="0"/>
                <a:cs typeface="Arial" panose="020B0604020202020204" pitchFamily="34" charset="0"/>
              </a:rPr>
              <a:t>graphics industry</a:t>
            </a:r>
          </a:p>
        </p:txBody>
      </p:sp>
      <p:sp>
        <p:nvSpPr>
          <p:cNvPr id="7" name="Text Placeholder 1"/>
          <p:cNvSpPr txBox="1">
            <a:spLocks/>
          </p:cNvSpPr>
          <p:nvPr/>
        </p:nvSpPr>
        <p:spPr>
          <a:xfrm>
            <a:off x="1520856" y="2206228"/>
            <a:ext cx="6164442" cy="479822"/>
          </a:xfrm>
          <a:prstGeom prst="rect">
            <a:avLst/>
          </a:prstGeom>
          <a:noFill/>
          <a:ln w="44450" cap="flat" cmpd="sng" algn="ctr">
            <a:noFill/>
            <a:prstDash val="solid"/>
          </a:ln>
          <a:effectLst/>
        </p:spPr>
        <p:txBody>
          <a:bodyPr vert="horz" lIns="68580" tIns="34290" rIns="68580" bIns="34290" rtlCol="0" anchor="ctr">
            <a:normAutofit/>
          </a:bodyPr>
          <a:lstStyle>
            <a:lvl1pPr marL="0" indent="0" algn="l" defTabSz="914400" rtl="0" eaLnBrk="1" latinLnBrk="0" hangingPunct="1">
              <a:spcBef>
                <a:spcPct val="20000"/>
              </a:spcBef>
              <a:buClr>
                <a:schemeClr val="accent1"/>
              </a:buClr>
              <a:buSzPct val="85000"/>
              <a:buFont typeface="Arial" pitchFamily="34" charset="0"/>
              <a:buNone/>
              <a:defRPr sz="2400" b="0" kern="1200">
                <a:solidFill>
                  <a:schemeClr val="tx2"/>
                </a:solidFill>
                <a:latin typeface="Franklin Gothic Demi" pitchFamily="34" charset="0"/>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sz="1600" b="1"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9pPr>
          </a:lstStyle>
          <a:p>
            <a:r>
              <a:rPr lang="en-CA" dirty="0"/>
              <a:t>MP3, WMA, MP4, MQA, WAV, FLAC</a:t>
            </a:r>
          </a:p>
        </p:txBody>
      </p:sp>
      <p:sp>
        <p:nvSpPr>
          <p:cNvPr id="8" name="Content Placeholder 5"/>
          <p:cNvSpPr txBox="1">
            <a:spLocks/>
          </p:cNvSpPr>
          <p:nvPr/>
        </p:nvSpPr>
        <p:spPr>
          <a:xfrm>
            <a:off x="1520856" y="2686050"/>
            <a:ext cx="6164442" cy="742950"/>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r>
              <a:rPr lang="en-CA" sz="1800" dirty="0"/>
              <a:t>Compression formats used by the </a:t>
            </a:r>
            <a:r>
              <a:rPr lang="en-CA" sz="1800" b="1" dirty="0"/>
              <a:t>sound engineering and music industry</a:t>
            </a:r>
          </a:p>
        </p:txBody>
      </p:sp>
      <p:sp>
        <p:nvSpPr>
          <p:cNvPr id="9" name="Text Placeholder 1"/>
          <p:cNvSpPr txBox="1">
            <a:spLocks/>
          </p:cNvSpPr>
          <p:nvPr/>
        </p:nvSpPr>
        <p:spPr>
          <a:xfrm>
            <a:off x="1534727" y="3512443"/>
            <a:ext cx="6164442" cy="479822"/>
          </a:xfrm>
          <a:prstGeom prst="rect">
            <a:avLst/>
          </a:prstGeom>
          <a:noFill/>
          <a:ln w="44450" cap="flat" cmpd="sng" algn="ctr">
            <a:noFill/>
            <a:prstDash val="solid"/>
          </a:ln>
          <a:effectLst/>
        </p:spPr>
        <p:txBody>
          <a:bodyPr vert="horz" lIns="68580" tIns="34290" rIns="68580" bIns="34290" rtlCol="0" anchor="ctr">
            <a:normAutofit/>
          </a:bodyPr>
          <a:lstStyle>
            <a:lvl1pPr marL="0" indent="0" algn="l" defTabSz="914400" rtl="0" eaLnBrk="1" latinLnBrk="0" hangingPunct="1">
              <a:spcBef>
                <a:spcPct val="20000"/>
              </a:spcBef>
              <a:buClr>
                <a:schemeClr val="accent1"/>
              </a:buClr>
              <a:buSzPct val="85000"/>
              <a:buFont typeface="Arial" pitchFamily="34" charset="0"/>
              <a:buNone/>
              <a:defRPr sz="2400" b="0" kern="1200">
                <a:solidFill>
                  <a:schemeClr val="tx2"/>
                </a:solidFill>
                <a:latin typeface="Franklin Gothic Demi" pitchFamily="34" charset="0"/>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sz="1600" b="1" kern="1200" baseline="0">
                <a:solidFill>
                  <a:schemeClr val="tx1"/>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sz="1600" b="1" kern="1200">
                <a:solidFill>
                  <a:schemeClr val="tx1"/>
                </a:solidFill>
                <a:latin typeface="+mn-lt"/>
                <a:ea typeface="+mn-ea"/>
                <a:cs typeface="+mn-cs"/>
              </a:defRPr>
            </a:lvl9pPr>
          </a:lstStyle>
          <a:p>
            <a:r>
              <a:rPr lang="en-CA" dirty="0"/>
              <a:t>MPG, MP4, DIVX, XVID, MOV, AVI</a:t>
            </a:r>
          </a:p>
        </p:txBody>
      </p:sp>
      <p:sp>
        <p:nvSpPr>
          <p:cNvPr id="10" name="Content Placeholder 5"/>
          <p:cNvSpPr txBox="1">
            <a:spLocks/>
          </p:cNvSpPr>
          <p:nvPr/>
        </p:nvSpPr>
        <p:spPr>
          <a:xfrm>
            <a:off x="1543050" y="3943350"/>
            <a:ext cx="6164442" cy="742950"/>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r>
              <a:rPr lang="en-CA" sz="1800" dirty="0"/>
              <a:t>Compression formats used by the </a:t>
            </a:r>
            <a:r>
              <a:rPr lang="en-CA" sz="1800" b="1" dirty="0"/>
              <a:t>video industry</a:t>
            </a:r>
          </a:p>
        </p:txBody>
      </p:sp>
    </p:spTree>
    <p:extLst>
      <p:ext uri="{BB962C8B-B14F-4D97-AF65-F5344CB8AC3E}">
        <p14:creationId xmlns:p14="http://schemas.microsoft.com/office/powerpoint/2010/main" val="3875028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CA" dirty="0"/>
              <a:t>How Compression Works</a:t>
            </a:r>
          </a:p>
        </p:txBody>
      </p:sp>
      <p:sp>
        <p:nvSpPr>
          <p:cNvPr id="3" name="Content Placeholder 2"/>
          <p:cNvSpPr>
            <a:spLocks noGrp="1"/>
          </p:cNvSpPr>
          <p:nvPr>
            <p:ph idx="1"/>
          </p:nvPr>
        </p:nvSpPr>
        <p:spPr>
          <a:xfrm>
            <a:off x="457200" y="1059582"/>
            <a:ext cx="8229600" cy="3657600"/>
          </a:xfrm>
        </p:spPr>
        <p:txBody>
          <a:bodyPr>
            <a:normAutofit/>
          </a:bodyPr>
          <a:lstStyle/>
          <a:p>
            <a:r>
              <a:rPr lang="en-CA" dirty="0"/>
              <a:t>Here is an old quote from </a:t>
            </a:r>
            <a:r>
              <a:rPr lang="en-CA" dirty="0" err="1"/>
              <a:t>Vangie</a:t>
            </a:r>
            <a:r>
              <a:rPr lang="en-CA" dirty="0"/>
              <a:t> Beal:</a:t>
            </a:r>
          </a:p>
          <a:p>
            <a:pPr marL="274320" lvl="1" indent="0">
              <a:buNone/>
            </a:pPr>
            <a:r>
              <a:rPr lang="en-CA" sz="1800" i="1" dirty="0"/>
              <a:t>Data compression is particularly useful in communications because it enables devices to transmit or store the same amount of data in fewer bits. There are a variety of data compression techniques, but only a few have been standardized. The CCITT has defined a standard data compression technique for transmitting and a compression standard for data communications through modems. In addition, there are file compression formats, such as ARC and ZIP.</a:t>
            </a:r>
          </a:p>
          <a:p>
            <a:r>
              <a:rPr lang="en-CA" dirty="0"/>
              <a:t>This quote contains </a:t>
            </a:r>
            <a:r>
              <a:rPr lang="en-CA" dirty="0">
                <a:solidFill>
                  <a:schemeClr val="tx2"/>
                </a:solidFill>
              </a:rPr>
              <a:t>449 characters.</a:t>
            </a:r>
          </a:p>
        </p:txBody>
      </p:sp>
    </p:spTree>
    <p:extLst>
      <p:ext uri="{BB962C8B-B14F-4D97-AF65-F5344CB8AC3E}">
        <p14:creationId xmlns:p14="http://schemas.microsoft.com/office/powerpoint/2010/main" val="249866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logo&#10;&#10;Description generated with very high confidence">
            <a:extLst>
              <a:ext uri="{FF2B5EF4-FFF2-40B4-BE49-F238E27FC236}">
                <a16:creationId xmlns:a16="http://schemas.microsoft.com/office/drawing/2014/main" id="{BC17A70F-ED78-4850-943A-2A84255EC3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411510"/>
            <a:ext cx="9130160" cy="4587974"/>
          </a:xfrm>
        </p:spPr>
      </p:pic>
    </p:spTree>
    <p:extLst>
      <p:ext uri="{BB962C8B-B14F-4D97-AF65-F5344CB8AC3E}">
        <p14:creationId xmlns:p14="http://schemas.microsoft.com/office/powerpoint/2010/main" val="1636610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CA" dirty="0"/>
              <a:t>How Compression Works (cont’d)</a:t>
            </a:r>
          </a:p>
        </p:txBody>
      </p:sp>
      <p:sp>
        <p:nvSpPr>
          <p:cNvPr id="3" name="Content Placeholder 2"/>
          <p:cNvSpPr>
            <a:spLocks noGrp="1"/>
          </p:cNvSpPr>
          <p:nvPr>
            <p:ph idx="1"/>
          </p:nvPr>
        </p:nvSpPr>
        <p:spPr>
          <a:xfrm>
            <a:off x="457200" y="1059582"/>
            <a:ext cx="8229600" cy="3657600"/>
          </a:xfrm>
        </p:spPr>
        <p:txBody>
          <a:bodyPr>
            <a:normAutofit/>
          </a:bodyPr>
          <a:lstStyle/>
          <a:p>
            <a:r>
              <a:rPr lang="en-CA" dirty="0"/>
              <a:t>Replace “compression ” with "</a:t>
            </a:r>
            <a:r>
              <a:rPr lang="en-CA" dirty="0">
                <a:solidFill>
                  <a:schemeClr val="tx2"/>
                </a:solidFill>
                <a:latin typeface="Consolas" panose="020B0609020204030204" pitchFamily="49" charset="0"/>
              </a:rPr>
              <a:t>♠</a:t>
            </a:r>
            <a:r>
              <a:rPr lang="en-CA" dirty="0"/>
              <a:t>". The text becomes:</a:t>
            </a:r>
          </a:p>
          <a:p>
            <a:pPr marL="274320" lvl="1" indent="0">
              <a:buNone/>
            </a:pPr>
            <a:r>
              <a:rPr lang="en-CA" sz="1800" i="1" dirty="0"/>
              <a:t>Data </a:t>
            </a:r>
            <a:r>
              <a:rPr lang="en-CA" sz="1800" dirty="0">
                <a:solidFill>
                  <a:schemeClr val="tx2"/>
                </a:solidFill>
                <a:latin typeface="Consolas" panose="020B0609020204030204" pitchFamily="49" charset="0"/>
              </a:rPr>
              <a:t>♠</a:t>
            </a:r>
            <a:r>
              <a:rPr lang="en-CA" sz="1800" i="1" dirty="0"/>
              <a:t>is particularly useful in communications because it enables devices to transmit or store the same amount of data in fewer bits. There are a variety of data </a:t>
            </a:r>
            <a:r>
              <a:rPr lang="en-CA" sz="1800" dirty="0">
                <a:solidFill>
                  <a:schemeClr val="tx2"/>
                </a:solidFill>
                <a:latin typeface="Consolas" panose="020B0609020204030204" pitchFamily="49" charset="0"/>
              </a:rPr>
              <a:t>♠</a:t>
            </a:r>
            <a:r>
              <a:rPr lang="en-CA" sz="1800" i="1" dirty="0"/>
              <a:t>techniques, but only a few have been standardized. The CCITT has defined a standard data </a:t>
            </a:r>
            <a:r>
              <a:rPr lang="en-CA" sz="1800" dirty="0">
                <a:solidFill>
                  <a:schemeClr val="tx2"/>
                </a:solidFill>
                <a:latin typeface="Consolas" panose="020B0609020204030204" pitchFamily="49" charset="0"/>
              </a:rPr>
              <a:t>♠</a:t>
            </a:r>
            <a:r>
              <a:rPr lang="en-CA" sz="1800" i="1" dirty="0"/>
              <a:t>technique for transmitting and a </a:t>
            </a:r>
            <a:r>
              <a:rPr lang="en-CA" sz="1800" dirty="0">
                <a:solidFill>
                  <a:schemeClr val="tx2"/>
                </a:solidFill>
                <a:latin typeface="Consolas" panose="020B0609020204030204" pitchFamily="49" charset="0"/>
              </a:rPr>
              <a:t>♠</a:t>
            </a:r>
            <a:r>
              <a:rPr lang="en-CA" sz="1800" i="1" dirty="0"/>
              <a:t>standard for data communications through modems. In addition, there are file </a:t>
            </a:r>
            <a:r>
              <a:rPr lang="en-CA" sz="1800" dirty="0">
                <a:solidFill>
                  <a:schemeClr val="tx2"/>
                </a:solidFill>
                <a:latin typeface="Consolas" panose="020B0609020204030204" pitchFamily="49" charset="0"/>
              </a:rPr>
              <a:t>♠</a:t>
            </a:r>
            <a:r>
              <a:rPr lang="en-CA" sz="1800" i="1" dirty="0"/>
              <a:t>formats, such as ARC and ZIP.</a:t>
            </a:r>
          </a:p>
          <a:p>
            <a:r>
              <a:rPr lang="en-CA" dirty="0"/>
              <a:t>With dictionary “</a:t>
            </a:r>
            <a:r>
              <a:rPr lang="en-CA" dirty="0">
                <a:solidFill>
                  <a:schemeClr val="tx2"/>
                </a:solidFill>
                <a:latin typeface="Consolas" panose="020B0609020204030204" pitchFamily="49" charset="0"/>
              </a:rPr>
              <a:t>♠compression˽</a:t>
            </a:r>
            <a:r>
              <a:rPr lang="en-CA" dirty="0"/>
              <a:t>” and 5 replacements,</a:t>
            </a:r>
            <a:br>
              <a:rPr lang="en-CA" dirty="0"/>
            </a:br>
            <a:r>
              <a:rPr lang="en-CA" dirty="0"/>
              <a:t>total size is </a:t>
            </a:r>
            <a:r>
              <a:rPr lang="en-CA" dirty="0">
                <a:solidFill>
                  <a:schemeClr val="tx2"/>
                </a:solidFill>
              </a:rPr>
              <a:t>406 characters, 90.4% of 449.</a:t>
            </a:r>
          </a:p>
          <a:p>
            <a:r>
              <a:rPr lang="en-CA" dirty="0">
                <a:solidFill>
                  <a:schemeClr val="tx2"/>
                </a:solidFill>
              </a:rPr>
              <a:t>algorithm builds a token/string dictionary</a:t>
            </a:r>
          </a:p>
        </p:txBody>
      </p:sp>
    </p:spTree>
    <p:extLst>
      <p:ext uri="{BB962C8B-B14F-4D97-AF65-F5344CB8AC3E}">
        <p14:creationId xmlns:p14="http://schemas.microsoft.com/office/powerpoint/2010/main" val="8204213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CA" dirty="0"/>
              <a:t>How Compression Works (cont’d)</a:t>
            </a:r>
          </a:p>
        </p:txBody>
      </p:sp>
      <p:sp>
        <p:nvSpPr>
          <p:cNvPr id="3" name="Content Placeholder 2"/>
          <p:cNvSpPr>
            <a:spLocks noGrp="1"/>
          </p:cNvSpPr>
          <p:nvPr>
            <p:ph idx="1"/>
          </p:nvPr>
        </p:nvSpPr>
        <p:spPr>
          <a:xfrm>
            <a:off x="457200" y="1059582"/>
            <a:ext cx="8229600" cy="3657600"/>
          </a:xfrm>
        </p:spPr>
        <p:txBody>
          <a:bodyPr>
            <a:normAutofit/>
          </a:bodyPr>
          <a:lstStyle/>
          <a:p>
            <a:r>
              <a:rPr lang="en-CA" dirty="0"/>
              <a:t>With more pattern matching and a bigger dictionary… </a:t>
            </a:r>
            <a:r>
              <a:rPr lang="en-CA" sz="2200" dirty="0">
                <a:solidFill>
                  <a:schemeClr val="tx2"/>
                </a:solidFill>
                <a:latin typeface="Consolas" panose="020B0609020204030204" pitchFamily="49" charset="0"/>
              </a:rPr>
              <a:t>♠compression</a:t>
            </a:r>
            <a:r>
              <a:rPr lang="en-CA" sz="2000" dirty="0">
                <a:solidFill>
                  <a:schemeClr val="tx2"/>
                </a:solidFill>
                <a:latin typeface="Consolas" panose="020B0609020204030204" pitchFamily="49" charset="0"/>
              </a:rPr>
              <a:t>˽</a:t>
            </a:r>
            <a:r>
              <a:rPr lang="en-CA" sz="2200" dirty="0">
                <a:solidFill>
                  <a:schemeClr val="tx2"/>
                </a:solidFill>
                <a:latin typeface="Consolas" panose="020B0609020204030204" pitchFamily="49" charset="0"/>
              </a:rPr>
              <a:t>     </a:t>
            </a:r>
            <a:r>
              <a:rPr lang="en-CA" sz="2200" dirty="0">
                <a:solidFill>
                  <a:schemeClr val="tx2"/>
                </a:solidFill>
                <a:latin typeface="Consolas" panose="020B0609020204030204" pitchFamily="49" charset="0"/>
                <a:sym typeface="Wingdings" panose="05000000000000000000" pitchFamily="2" charset="2"/>
              </a:rPr>
              <a:t>☻transmit   </a:t>
            </a:r>
            <a:r>
              <a:rPr lang="en-CA" sz="2200" dirty="0">
                <a:solidFill>
                  <a:schemeClr val="tx2"/>
                </a:solidFill>
                <a:latin typeface="Consolas" panose="020B0609020204030204" pitchFamily="49" charset="0"/>
              </a:rPr>
              <a:t>♣here are</a:t>
            </a:r>
            <a:r>
              <a:rPr lang="en-CA" sz="2000" dirty="0">
                <a:solidFill>
                  <a:schemeClr val="tx2"/>
                </a:solidFill>
                <a:latin typeface="Consolas" panose="020B0609020204030204" pitchFamily="49" charset="0"/>
              </a:rPr>
              <a:t>˽</a:t>
            </a:r>
            <a:r>
              <a:rPr lang="en-CA" sz="2200" dirty="0">
                <a:solidFill>
                  <a:schemeClr val="tx2"/>
                </a:solidFill>
                <a:latin typeface="Consolas" panose="020B0609020204030204" pitchFamily="49" charset="0"/>
              </a:rPr>
              <a:t>   ♥data</a:t>
            </a:r>
            <a:r>
              <a:rPr lang="en-CA" sz="2000" dirty="0">
                <a:solidFill>
                  <a:schemeClr val="tx2"/>
                </a:solidFill>
                <a:latin typeface="Consolas" panose="020B0609020204030204" pitchFamily="49" charset="0"/>
              </a:rPr>
              <a:t>˽</a:t>
            </a:r>
            <a:r>
              <a:rPr lang="en-CA" sz="2200" dirty="0">
                <a:solidFill>
                  <a:schemeClr val="tx2"/>
                </a:solidFill>
                <a:latin typeface="Consolas" panose="020B0609020204030204" pitchFamily="49" charset="0"/>
              </a:rPr>
              <a:t> </a:t>
            </a:r>
            <a:br>
              <a:rPr lang="en-CA" sz="2200" dirty="0">
                <a:solidFill>
                  <a:schemeClr val="tx2"/>
                </a:solidFill>
                <a:latin typeface="Consolas" panose="020B0609020204030204" pitchFamily="49" charset="0"/>
              </a:rPr>
            </a:br>
            <a:r>
              <a:rPr lang="en-CA" sz="2200" dirty="0">
                <a:solidFill>
                  <a:schemeClr val="tx2"/>
                </a:solidFill>
                <a:latin typeface="Consolas" panose="020B0609020204030204" pitchFamily="49" charset="0"/>
              </a:rPr>
              <a:t>♦communications</a:t>
            </a:r>
            <a:r>
              <a:rPr lang="en-CA" sz="2000" dirty="0">
                <a:solidFill>
                  <a:schemeClr val="tx2"/>
                </a:solidFill>
                <a:latin typeface="Consolas" panose="020B0609020204030204" pitchFamily="49" charset="0"/>
              </a:rPr>
              <a:t>˽</a:t>
            </a:r>
            <a:r>
              <a:rPr lang="en-CA" sz="2200" dirty="0">
                <a:solidFill>
                  <a:schemeClr val="tx2"/>
                </a:solidFill>
                <a:latin typeface="Consolas" panose="020B0609020204030204" pitchFamily="49" charset="0"/>
              </a:rPr>
              <a:t>  ☺standard</a:t>
            </a:r>
            <a:r>
              <a:rPr lang="en-CA" sz="2000" dirty="0">
                <a:solidFill>
                  <a:schemeClr val="tx2"/>
                </a:solidFill>
                <a:latin typeface="Consolas" panose="020B0609020204030204" pitchFamily="49" charset="0"/>
              </a:rPr>
              <a:t>˽</a:t>
            </a:r>
            <a:r>
              <a:rPr lang="en-CA" sz="2200" dirty="0">
                <a:solidFill>
                  <a:schemeClr val="tx2"/>
                </a:solidFill>
                <a:latin typeface="Consolas" panose="020B0609020204030204" pitchFamily="49" charset="0"/>
              </a:rPr>
              <a:t>  </a:t>
            </a:r>
            <a:r>
              <a:rPr lang="en-CA" sz="2200" dirty="0">
                <a:solidFill>
                  <a:schemeClr val="tx2"/>
                </a:solidFill>
                <a:latin typeface="Consolas" panose="020B0609020204030204" pitchFamily="49" charset="0"/>
                <a:sym typeface="Wingdings" panose="05000000000000000000" pitchFamily="2" charset="2"/>
              </a:rPr>
              <a:t>♪technique </a:t>
            </a:r>
            <a:endParaRPr lang="en-CA" sz="2200" dirty="0">
              <a:latin typeface="Consolas" panose="020B0609020204030204" pitchFamily="49" charset="0"/>
            </a:endParaRPr>
          </a:p>
          <a:p>
            <a:pPr marL="274320" lvl="1" indent="0">
              <a:buNone/>
            </a:pPr>
            <a:r>
              <a:rPr lang="en-CA" dirty="0">
                <a:solidFill>
                  <a:schemeClr val="tx2"/>
                </a:solidFill>
                <a:latin typeface="Consolas" panose="020B0609020204030204" pitchFamily="49" charset="0"/>
              </a:rPr>
              <a:t>♥♠</a:t>
            </a:r>
            <a:r>
              <a:rPr lang="en-CA" sz="1900" i="1" dirty="0"/>
              <a:t>is particularly useful in </a:t>
            </a:r>
            <a:r>
              <a:rPr lang="en-CA" dirty="0">
                <a:solidFill>
                  <a:schemeClr val="tx2"/>
                </a:solidFill>
                <a:latin typeface="Consolas" panose="020B0609020204030204" pitchFamily="49" charset="0"/>
              </a:rPr>
              <a:t>♦</a:t>
            </a:r>
            <a:r>
              <a:rPr lang="en-CA" sz="1900" i="1" dirty="0"/>
              <a:t>because it enables devices to </a:t>
            </a:r>
            <a:r>
              <a:rPr lang="en-CA" dirty="0">
                <a:solidFill>
                  <a:schemeClr val="tx2"/>
                </a:solidFill>
                <a:latin typeface="Consolas" panose="020B0609020204030204" pitchFamily="49" charset="0"/>
                <a:sym typeface="Wingdings" panose="05000000000000000000" pitchFamily="2" charset="2"/>
              </a:rPr>
              <a:t>☻ </a:t>
            </a:r>
            <a:r>
              <a:rPr lang="en-CA" sz="1900" i="1" dirty="0"/>
              <a:t>or store the same amount of </a:t>
            </a:r>
            <a:r>
              <a:rPr lang="en-CA" dirty="0">
                <a:solidFill>
                  <a:schemeClr val="tx2"/>
                </a:solidFill>
                <a:latin typeface="Consolas" panose="020B0609020204030204" pitchFamily="49" charset="0"/>
              </a:rPr>
              <a:t>♥</a:t>
            </a:r>
            <a:r>
              <a:rPr lang="en-CA" sz="1900" i="1" dirty="0"/>
              <a:t>in fewer bits. </a:t>
            </a:r>
            <a:r>
              <a:rPr lang="en-CA" sz="1900" i="1" dirty="0" err="1"/>
              <a:t>T</a:t>
            </a:r>
            <a:r>
              <a:rPr lang="en-CA" dirty="0" err="1">
                <a:solidFill>
                  <a:schemeClr val="tx2"/>
                </a:solidFill>
                <a:latin typeface="Consolas" panose="020B0609020204030204" pitchFamily="49" charset="0"/>
              </a:rPr>
              <a:t>♣</a:t>
            </a:r>
            <a:r>
              <a:rPr lang="en-CA" sz="1900" i="1" dirty="0" err="1"/>
              <a:t>a</a:t>
            </a:r>
            <a:r>
              <a:rPr lang="en-CA" sz="1900" i="1" dirty="0"/>
              <a:t> variety of </a:t>
            </a:r>
            <a:r>
              <a:rPr lang="en-CA" dirty="0">
                <a:solidFill>
                  <a:schemeClr val="tx2"/>
                </a:solidFill>
                <a:latin typeface="Consolas" panose="020B0609020204030204" pitchFamily="49" charset="0"/>
              </a:rPr>
              <a:t>♥♠</a:t>
            </a:r>
            <a:r>
              <a:rPr lang="en-CA" dirty="0">
                <a:solidFill>
                  <a:schemeClr val="tx2"/>
                </a:solidFill>
                <a:latin typeface="Consolas" panose="020B0609020204030204" pitchFamily="49" charset="0"/>
                <a:sym typeface="Wingdings" panose="05000000000000000000" pitchFamily="2" charset="2"/>
              </a:rPr>
              <a:t>♪</a:t>
            </a:r>
            <a:r>
              <a:rPr lang="en-CA" sz="1900" i="1" dirty="0"/>
              <a:t>s, but only a few have been </a:t>
            </a:r>
            <a:r>
              <a:rPr lang="en-CA" dirty="0">
                <a:solidFill>
                  <a:schemeClr val="tx2"/>
                </a:solidFill>
                <a:latin typeface="Consolas" panose="020B0609020204030204" pitchFamily="49" charset="0"/>
              </a:rPr>
              <a:t>☺</a:t>
            </a:r>
            <a:r>
              <a:rPr lang="en-CA" sz="1900" i="1" dirty="0" err="1"/>
              <a:t>ized</a:t>
            </a:r>
            <a:r>
              <a:rPr lang="en-CA" sz="1900" i="1" dirty="0"/>
              <a:t>. The CCITT has defined a </a:t>
            </a:r>
            <a:r>
              <a:rPr lang="en-CA" dirty="0">
                <a:solidFill>
                  <a:schemeClr val="tx2"/>
                </a:solidFill>
                <a:latin typeface="Consolas" panose="020B0609020204030204" pitchFamily="49" charset="0"/>
              </a:rPr>
              <a:t>☺♥♠</a:t>
            </a:r>
            <a:r>
              <a:rPr lang="en-CA" dirty="0">
                <a:solidFill>
                  <a:schemeClr val="tx2"/>
                </a:solidFill>
                <a:latin typeface="Consolas" panose="020B0609020204030204" pitchFamily="49" charset="0"/>
                <a:sym typeface="Wingdings" panose="05000000000000000000" pitchFamily="2" charset="2"/>
              </a:rPr>
              <a:t>♪</a:t>
            </a:r>
            <a:r>
              <a:rPr lang="en-CA" sz="1900" i="1" dirty="0"/>
              <a:t> for </a:t>
            </a:r>
            <a:r>
              <a:rPr lang="en-CA" dirty="0">
                <a:solidFill>
                  <a:schemeClr val="tx2"/>
                </a:solidFill>
                <a:latin typeface="Consolas" panose="020B0609020204030204" pitchFamily="49" charset="0"/>
                <a:sym typeface="Wingdings" panose="05000000000000000000" pitchFamily="2" charset="2"/>
              </a:rPr>
              <a:t>☻</a:t>
            </a:r>
            <a:r>
              <a:rPr lang="en-CA" sz="1900" i="1" dirty="0"/>
              <a:t>ting faxes and a</a:t>
            </a:r>
            <a:r>
              <a:rPr lang="en-CA" dirty="0">
                <a:solidFill>
                  <a:schemeClr val="tx2"/>
                </a:solidFill>
                <a:latin typeface="Consolas" panose="020B0609020204030204" pitchFamily="49" charset="0"/>
              </a:rPr>
              <a:t> ♠☺</a:t>
            </a:r>
            <a:r>
              <a:rPr lang="en-CA" sz="1900" i="1" dirty="0"/>
              <a:t> for </a:t>
            </a:r>
            <a:r>
              <a:rPr lang="en-CA" dirty="0">
                <a:solidFill>
                  <a:schemeClr val="tx2"/>
                </a:solidFill>
                <a:latin typeface="Consolas" panose="020B0609020204030204" pitchFamily="49" charset="0"/>
              </a:rPr>
              <a:t>♥♦</a:t>
            </a:r>
            <a:r>
              <a:rPr lang="en-CA" sz="1900" i="1" dirty="0"/>
              <a:t>through modems. In addition, t</a:t>
            </a:r>
            <a:r>
              <a:rPr lang="en-CA" dirty="0">
                <a:solidFill>
                  <a:schemeClr val="tx2"/>
                </a:solidFill>
                <a:latin typeface="Consolas" panose="020B0609020204030204" pitchFamily="49" charset="0"/>
              </a:rPr>
              <a:t>♣</a:t>
            </a:r>
            <a:r>
              <a:rPr lang="en-CA" sz="1900" i="1" dirty="0"/>
              <a:t> file </a:t>
            </a:r>
            <a:r>
              <a:rPr lang="en-CA" sz="1800" dirty="0">
                <a:solidFill>
                  <a:schemeClr val="tx2"/>
                </a:solidFill>
                <a:latin typeface="Consolas" panose="020B0609020204030204" pitchFamily="49" charset="0"/>
              </a:rPr>
              <a:t>♠</a:t>
            </a:r>
            <a:r>
              <a:rPr lang="en-CA" sz="1900" i="1" dirty="0"/>
              <a:t>formats, such as ARC and ZIP.</a:t>
            </a:r>
          </a:p>
          <a:p>
            <a:r>
              <a:rPr lang="en-CA" dirty="0"/>
              <a:t>Including dictionary, total size is 363 characters or 81% of original. The more pattern matches there are for each dictionary item, the higher the compression.</a:t>
            </a:r>
          </a:p>
        </p:txBody>
      </p:sp>
    </p:spTree>
    <p:extLst>
      <p:ext uri="{BB962C8B-B14F-4D97-AF65-F5344CB8AC3E}">
        <p14:creationId xmlns:p14="http://schemas.microsoft.com/office/powerpoint/2010/main" val="1536086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Two types of Compression Formats</a:t>
            </a:r>
          </a:p>
        </p:txBody>
      </p:sp>
      <p:sp>
        <p:nvSpPr>
          <p:cNvPr id="6" name="Content Placeholder 5"/>
          <p:cNvSpPr>
            <a:spLocks noGrp="1"/>
          </p:cNvSpPr>
          <p:nvPr>
            <p:ph idx="1"/>
          </p:nvPr>
        </p:nvSpPr>
        <p:spPr>
          <a:xfrm>
            <a:off x="1485900" y="1143000"/>
            <a:ext cx="6172200" cy="971550"/>
          </a:xfrm>
        </p:spPr>
        <p:txBody>
          <a:bodyPr>
            <a:normAutofit/>
          </a:bodyPr>
          <a:lstStyle/>
          <a:p>
            <a:r>
              <a:rPr lang="en-CA" dirty="0"/>
              <a:t>Loss-Less</a:t>
            </a:r>
          </a:p>
          <a:p>
            <a:pPr marL="0" indent="0">
              <a:buNone/>
            </a:pPr>
            <a:r>
              <a:rPr lang="en-CA" dirty="0"/>
              <a:t>.</a:t>
            </a:r>
          </a:p>
          <a:p>
            <a:endParaRPr lang="en-CA" dirty="0"/>
          </a:p>
        </p:txBody>
      </p:sp>
      <p:sp>
        <p:nvSpPr>
          <p:cNvPr id="4" name="Content Placeholder 5"/>
          <p:cNvSpPr txBox="1">
            <a:spLocks/>
          </p:cNvSpPr>
          <p:nvPr/>
        </p:nvSpPr>
        <p:spPr>
          <a:xfrm>
            <a:off x="1714500" y="1495888"/>
            <a:ext cx="6172200" cy="1361612"/>
          </a:xfrm>
          <a:prstGeom prst="rect">
            <a:avLst/>
          </a:prstGeom>
        </p:spPr>
        <p:txBody>
          <a:bodyPr vert="horz" lIns="68580" tIns="34290" rIns="68580" bIns="34290" rtlCol="0">
            <a:normAutofit fontScale="925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CA" sz="1500" i="1" dirty="0"/>
              <a:t>ZIP</a:t>
            </a:r>
            <a:r>
              <a:rPr lang="en-CA" sz="1500" dirty="0"/>
              <a:t>, </a:t>
            </a:r>
            <a:r>
              <a:rPr lang="en-CA" sz="1500" i="1" dirty="0"/>
              <a:t>TIF</a:t>
            </a:r>
            <a:r>
              <a:rPr lang="en-CA" sz="1500" dirty="0"/>
              <a:t>, </a:t>
            </a:r>
            <a:r>
              <a:rPr lang="en-CA" sz="1500" i="1" dirty="0"/>
              <a:t>FLAC</a:t>
            </a:r>
            <a:r>
              <a:rPr lang="en-CA" sz="1500" dirty="0"/>
              <a:t>, and other general file compression routines are considered </a:t>
            </a:r>
            <a:r>
              <a:rPr lang="en-CA" sz="1500" i="1" dirty="0"/>
              <a:t>lossless</a:t>
            </a:r>
            <a:r>
              <a:rPr lang="en-CA" sz="1500" dirty="0"/>
              <a:t> compression. The original data is completely encoded; compression reduces redundant data (e.g. a large blank space in a TIFF image or a long noiseless passage in FLAC audio).</a:t>
            </a:r>
          </a:p>
          <a:p>
            <a:r>
              <a:rPr lang="en-CA" sz="1500" dirty="0"/>
              <a:t>The data is always complete; after decompression, no one would be able to determine that the data was compressed, it’s all there and useable</a:t>
            </a:r>
            <a:r>
              <a:rPr lang="en-CA" sz="1800" dirty="0"/>
              <a:t>.</a:t>
            </a:r>
          </a:p>
          <a:p>
            <a:endParaRPr lang="en-CA" sz="1800" dirty="0"/>
          </a:p>
        </p:txBody>
      </p:sp>
      <p:sp>
        <p:nvSpPr>
          <p:cNvPr id="8" name="Content Placeholder 2"/>
          <p:cNvSpPr txBox="1">
            <a:spLocks/>
          </p:cNvSpPr>
          <p:nvPr/>
        </p:nvSpPr>
        <p:spPr>
          <a:xfrm>
            <a:off x="1485900" y="2743200"/>
            <a:ext cx="6400800" cy="2400300"/>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CA" sz="1800" i="1" dirty="0" err="1"/>
              <a:t>Lossy</a:t>
            </a:r>
            <a:endParaRPr lang="en-CA" sz="1800" i="1" dirty="0"/>
          </a:p>
          <a:p>
            <a:pPr lvl="1"/>
            <a:r>
              <a:rPr lang="en-CA" sz="1500" i="1" dirty="0"/>
              <a:t>JPG</a:t>
            </a:r>
            <a:r>
              <a:rPr lang="en-CA" sz="1500" dirty="0"/>
              <a:t>, </a:t>
            </a:r>
            <a:r>
              <a:rPr lang="en-CA" sz="1500" i="1" dirty="0"/>
              <a:t>MPG</a:t>
            </a:r>
            <a:r>
              <a:rPr lang="en-CA" sz="1500" dirty="0"/>
              <a:t>, </a:t>
            </a:r>
            <a:r>
              <a:rPr lang="en-CA" sz="1500" i="1" dirty="0"/>
              <a:t>MP3</a:t>
            </a:r>
            <a:r>
              <a:rPr lang="en-CA" sz="1500" dirty="0"/>
              <a:t>, </a:t>
            </a:r>
            <a:r>
              <a:rPr lang="en-CA" sz="1500" i="1" dirty="0"/>
              <a:t>GIF</a:t>
            </a:r>
            <a:r>
              <a:rPr lang="en-CA" sz="1500" dirty="0"/>
              <a:t>, and other end-user formats use </a:t>
            </a:r>
            <a:r>
              <a:rPr lang="en-CA" sz="1500" i="1" dirty="0" err="1"/>
              <a:t>lossy</a:t>
            </a:r>
            <a:r>
              <a:rPr lang="en-CA" sz="1500" dirty="0"/>
              <a:t> compression.  Data is removed from the original in order to achieve compression.  You can not return to the original uncompressed file.</a:t>
            </a:r>
          </a:p>
          <a:p>
            <a:pPr lvl="2"/>
            <a:r>
              <a:rPr lang="en-CA" sz="1350" dirty="0"/>
              <a:t>GIF images reduce the number of colours in an image</a:t>
            </a:r>
          </a:p>
          <a:p>
            <a:pPr lvl="2"/>
            <a:r>
              <a:rPr lang="en-CA" sz="1350" dirty="0"/>
              <a:t>JPG images effectively delete colour information to achieve compression</a:t>
            </a:r>
          </a:p>
          <a:p>
            <a:pPr lvl="2"/>
            <a:r>
              <a:rPr lang="en-CA" sz="1350" dirty="0"/>
              <a:t>MP3s simplify the sound waves of audio</a:t>
            </a:r>
          </a:p>
          <a:p>
            <a:pPr lvl="1"/>
            <a:r>
              <a:rPr lang="en-CA" sz="1500" dirty="0"/>
              <a:t>Developers can adjust the amount of compression and quality content</a:t>
            </a:r>
          </a:p>
          <a:p>
            <a:pPr lvl="1"/>
            <a:endParaRPr lang="en-CA" sz="1500" dirty="0"/>
          </a:p>
        </p:txBody>
      </p:sp>
    </p:spTree>
    <p:extLst>
      <p:ext uri="{BB962C8B-B14F-4D97-AF65-F5344CB8AC3E}">
        <p14:creationId xmlns:p14="http://schemas.microsoft.com/office/powerpoint/2010/main" val="168428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31590"/>
            <a:ext cx="8856984" cy="3816424"/>
          </a:xfrm>
        </p:spPr>
        <p:txBody>
          <a:bodyPr>
            <a:normAutofit lnSpcReduction="10000"/>
          </a:bodyPr>
          <a:lstStyle/>
          <a:p>
            <a:r>
              <a:rPr lang="en-CA" sz="1800" i="1" dirty="0">
                <a:solidFill>
                  <a:schemeClr val="tx2"/>
                </a:solidFill>
              </a:rPr>
              <a:t>JPG</a:t>
            </a:r>
            <a:r>
              <a:rPr lang="en-CA" sz="1800" dirty="0">
                <a:solidFill>
                  <a:schemeClr val="tx2"/>
                </a:solidFill>
              </a:rPr>
              <a:t>, </a:t>
            </a:r>
            <a:r>
              <a:rPr lang="en-CA" sz="1800" i="1" dirty="0">
                <a:solidFill>
                  <a:schemeClr val="tx2"/>
                </a:solidFill>
              </a:rPr>
              <a:t>MPG</a:t>
            </a:r>
            <a:r>
              <a:rPr lang="en-CA" sz="1800" dirty="0">
                <a:solidFill>
                  <a:schemeClr val="tx2"/>
                </a:solidFill>
              </a:rPr>
              <a:t>, </a:t>
            </a:r>
            <a:r>
              <a:rPr lang="en-CA" sz="1800" i="1" dirty="0">
                <a:solidFill>
                  <a:schemeClr val="tx2"/>
                </a:solidFill>
              </a:rPr>
              <a:t>MP3</a:t>
            </a:r>
            <a:r>
              <a:rPr lang="en-CA" sz="1800" dirty="0">
                <a:solidFill>
                  <a:schemeClr val="tx2"/>
                </a:solidFill>
              </a:rPr>
              <a:t>, </a:t>
            </a:r>
            <a:r>
              <a:rPr lang="en-CA" sz="1800" i="1" dirty="0">
                <a:solidFill>
                  <a:schemeClr val="tx2"/>
                </a:solidFill>
              </a:rPr>
              <a:t>GIF</a:t>
            </a:r>
            <a:r>
              <a:rPr lang="en-CA" sz="1800" dirty="0">
                <a:solidFill>
                  <a:schemeClr val="tx2"/>
                </a:solidFill>
              </a:rPr>
              <a:t>, and other formats use </a:t>
            </a:r>
            <a:r>
              <a:rPr lang="en-CA" sz="1800" i="1" dirty="0" err="1">
                <a:solidFill>
                  <a:schemeClr val="tx2"/>
                </a:solidFill>
              </a:rPr>
              <a:t>lossy</a:t>
            </a:r>
            <a:r>
              <a:rPr lang="en-CA" sz="1800" dirty="0">
                <a:solidFill>
                  <a:schemeClr val="tx2"/>
                </a:solidFill>
              </a:rPr>
              <a:t> compression.</a:t>
            </a:r>
            <a:endParaRPr lang="en-CA" sz="1800" dirty="0">
              <a:solidFill>
                <a:srgbClr val="FF0000"/>
              </a:solidFill>
            </a:endParaRPr>
          </a:p>
          <a:p>
            <a:r>
              <a:rPr lang="en-CA" sz="1800" dirty="0"/>
              <a:t>These formats, in order to achieve compression, </a:t>
            </a:r>
            <a:r>
              <a:rPr lang="en-CA" sz="1800" dirty="0">
                <a:solidFill>
                  <a:schemeClr val="tx2"/>
                </a:solidFill>
              </a:rPr>
              <a:t>remove data from the source file:</a:t>
            </a:r>
          </a:p>
          <a:p>
            <a:pPr lvl="1">
              <a:buFont typeface="Courier New" panose="02070309020205020404" pitchFamily="49" charset="0"/>
              <a:buChar char="o"/>
            </a:pPr>
            <a:r>
              <a:rPr lang="en-CA" sz="1800" i="1" dirty="0">
                <a:solidFill>
                  <a:schemeClr val="tx2"/>
                </a:solidFill>
              </a:rPr>
              <a:t>GIF</a:t>
            </a:r>
            <a:r>
              <a:rPr lang="en-CA" sz="1800" dirty="0"/>
              <a:t> images </a:t>
            </a:r>
            <a:r>
              <a:rPr lang="en-CA" sz="1800" i="1" dirty="0">
                <a:solidFill>
                  <a:schemeClr val="tx2"/>
                </a:solidFill>
              </a:rPr>
              <a:t>limit the number of colours </a:t>
            </a:r>
            <a:r>
              <a:rPr lang="en-CA" sz="1800" dirty="0"/>
              <a:t>in an image to 256 per pixel but preserve detail with lossless data compression similar to ZIP files. Useful for sharp-edged line art.</a:t>
            </a:r>
          </a:p>
          <a:p>
            <a:pPr lvl="1">
              <a:buFont typeface="Courier New" panose="02070309020205020404" pitchFamily="49" charset="0"/>
              <a:buChar char="o"/>
            </a:pPr>
            <a:r>
              <a:rPr lang="en-CA" sz="1800" i="1" dirty="0">
                <a:solidFill>
                  <a:schemeClr val="tx2"/>
                </a:solidFill>
              </a:rPr>
              <a:t>JPG</a:t>
            </a:r>
            <a:r>
              <a:rPr lang="en-CA" sz="1800" dirty="0"/>
              <a:t> images </a:t>
            </a:r>
            <a:r>
              <a:rPr lang="en-CA" sz="1800" i="1" dirty="0">
                <a:solidFill>
                  <a:schemeClr val="tx2"/>
                </a:solidFill>
              </a:rPr>
              <a:t>delete colour and fine detail information </a:t>
            </a:r>
            <a:r>
              <a:rPr lang="en-CA" sz="1800" dirty="0"/>
              <a:t>to achieve compression with acceptable reproduction of photographs.</a:t>
            </a:r>
          </a:p>
          <a:p>
            <a:pPr lvl="1">
              <a:buFont typeface="Courier New" panose="02070309020205020404" pitchFamily="49" charset="0"/>
              <a:buChar char="o"/>
            </a:pPr>
            <a:r>
              <a:rPr lang="en-CA" sz="1800" i="1" dirty="0">
                <a:solidFill>
                  <a:schemeClr val="tx2"/>
                </a:solidFill>
              </a:rPr>
              <a:t>MP3s simplify the sound waves of audio.</a:t>
            </a:r>
            <a:endParaRPr lang="en-CA" sz="1800" dirty="0">
              <a:solidFill>
                <a:srgbClr val="FF0000"/>
              </a:solidFill>
            </a:endParaRPr>
          </a:p>
          <a:p>
            <a:r>
              <a:rPr lang="en-CA" sz="1800" dirty="0"/>
              <a:t>A file with Lossy compression </a:t>
            </a:r>
            <a:r>
              <a:rPr lang="en-CA" sz="1800" i="1" dirty="0">
                <a:solidFill>
                  <a:schemeClr val="tx2"/>
                </a:solidFill>
              </a:rPr>
              <a:t>can never be returned to its original, complete state.</a:t>
            </a:r>
            <a:r>
              <a:rPr lang="en-CA" sz="1800" dirty="0">
                <a:solidFill>
                  <a:srgbClr val="FF0000"/>
                </a:solidFill>
              </a:rPr>
              <a:t> </a:t>
            </a:r>
          </a:p>
          <a:p>
            <a:r>
              <a:rPr lang="en-CA" sz="1800" i="1" dirty="0">
                <a:solidFill>
                  <a:schemeClr val="tx2"/>
                </a:solidFill>
              </a:rPr>
              <a:t>The amount of loss or compression can be adjusted;</a:t>
            </a:r>
            <a:r>
              <a:rPr lang="en-CA" sz="1800" dirty="0"/>
              <a:t> a developer decides </a:t>
            </a:r>
            <a:r>
              <a:rPr lang="en-CA" sz="1800" i="1" dirty="0">
                <a:solidFill>
                  <a:schemeClr val="tx2"/>
                </a:solidFill>
              </a:rPr>
              <a:t>how much compression </a:t>
            </a:r>
            <a:r>
              <a:rPr lang="en-CA" sz="1800" dirty="0"/>
              <a:t>can be applied while retaining enough useful </a:t>
            </a:r>
            <a:r>
              <a:rPr lang="en-CA" sz="1800" i="1" dirty="0">
                <a:solidFill>
                  <a:schemeClr val="tx2"/>
                </a:solidFill>
              </a:rPr>
              <a:t>quality </a:t>
            </a:r>
            <a:r>
              <a:rPr lang="en-CA" sz="1800" dirty="0"/>
              <a:t>of the content for the intended purpose. E.g. high compression for JPG thumbnail images but little compression for large, zoomable images.</a:t>
            </a:r>
          </a:p>
        </p:txBody>
      </p:sp>
      <p:sp>
        <p:nvSpPr>
          <p:cNvPr id="6" name="Title 1"/>
          <p:cNvSpPr>
            <a:spLocks noGrp="1"/>
          </p:cNvSpPr>
          <p:nvPr>
            <p:ph type="title"/>
          </p:nvPr>
        </p:nvSpPr>
        <p:spPr>
          <a:xfrm>
            <a:off x="-54260" y="334144"/>
            <a:ext cx="9252520" cy="742950"/>
          </a:xfrm>
        </p:spPr>
        <p:txBody>
          <a:bodyPr>
            <a:noAutofit/>
          </a:bodyPr>
          <a:lstStyle/>
          <a:p>
            <a:r>
              <a:rPr lang="en-US" sz="3200" dirty="0"/>
              <a:t>What is “Lossless” Vs. “</a:t>
            </a:r>
            <a:r>
              <a:rPr lang="en-US" sz="3200" dirty="0" err="1"/>
              <a:t>Lossy</a:t>
            </a:r>
            <a:r>
              <a:rPr lang="en-US" sz="3200" dirty="0"/>
              <a:t>” Compression? (Cont’d)</a:t>
            </a:r>
          </a:p>
        </p:txBody>
      </p:sp>
    </p:spTree>
    <p:extLst>
      <p:ext uri="{BB962C8B-B14F-4D97-AF65-F5344CB8AC3E}">
        <p14:creationId xmlns:p14="http://schemas.microsoft.com/office/powerpoint/2010/main" val="3460180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251520" y="1082452"/>
            <a:ext cx="8712968" cy="3865562"/>
          </a:xfrm>
        </p:spPr>
        <p:txBody>
          <a:bodyPr>
            <a:normAutofit/>
          </a:bodyPr>
          <a:lstStyle/>
          <a:p>
            <a:r>
              <a:rPr lang="en-CA" dirty="0"/>
              <a:t>ZIP:</a:t>
            </a:r>
            <a:endParaRPr lang="en-CA" dirty="0">
              <a:solidFill>
                <a:srgbClr val="FF0000"/>
              </a:solidFill>
            </a:endParaRPr>
          </a:p>
          <a:p>
            <a:pPr lvl="1">
              <a:buFont typeface="Courier New" panose="02070309020205020404" pitchFamily="49" charset="0"/>
              <a:buChar char="o"/>
            </a:pPr>
            <a:r>
              <a:rPr lang="en-CA" dirty="0">
                <a:solidFill>
                  <a:schemeClr val="tx2"/>
                </a:solidFill>
              </a:rPr>
              <a:t>The most popular general-purpose </a:t>
            </a:r>
            <a:r>
              <a:rPr lang="en-CA" dirty="0"/>
              <a:t>compression archive.</a:t>
            </a:r>
          </a:p>
          <a:p>
            <a:pPr lvl="1">
              <a:buFont typeface="Courier New" panose="02070309020205020404" pitchFamily="49" charset="0"/>
              <a:buChar char="o"/>
            </a:pPr>
            <a:r>
              <a:rPr lang="en-CA" dirty="0"/>
              <a:t>Supported on virtually all platforms from mainframes to PCs.</a:t>
            </a:r>
          </a:p>
          <a:p>
            <a:pPr lvl="1">
              <a:buFont typeface="Courier New" panose="02070309020205020404" pitchFamily="49" charset="0"/>
              <a:buChar char="o"/>
            </a:pPr>
            <a:r>
              <a:rPr lang="en-CA" dirty="0"/>
              <a:t>Includes features such as encryption using password protection.</a:t>
            </a:r>
          </a:p>
          <a:p>
            <a:r>
              <a:rPr lang="en-CA" dirty="0"/>
              <a:t>RAR, 7z, TAR, </a:t>
            </a:r>
            <a:r>
              <a:rPr lang="en-CA" dirty="0" err="1"/>
              <a:t>StuffIt</a:t>
            </a:r>
            <a:r>
              <a:rPr lang="en-CA" dirty="0"/>
              <a:t>:</a:t>
            </a:r>
          </a:p>
          <a:p>
            <a:pPr lvl="1"/>
            <a:r>
              <a:rPr lang="en-CA" dirty="0"/>
              <a:t>Proprietary </a:t>
            </a:r>
            <a:r>
              <a:rPr lang="en-CA" dirty="0">
                <a:solidFill>
                  <a:schemeClr val="tx2"/>
                </a:solidFill>
              </a:rPr>
              <a:t>general-purpose</a:t>
            </a:r>
            <a:r>
              <a:rPr lang="en-CA" dirty="0"/>
              <a:t> compression file formats with incremental improvements over Zip but with the loss of standardized support.</a:t>
            </a:r>
          </a:p>
          <a:p>
            <a:pPr lvl="1"/>
            <a:r>
              <a:rPr lang="en-CA" dirty="0">
                <a:solidFill>
                  <a:schemeClr val="tx2"/>
                </a:solidFill>
              </a:rPr>
              <a:t>use different algorithms</a:t>
            </a:r>
            <a:r>
              <a:rPr lang="en-CA" dirty="0"/>
              <a:t>, with various benefits and uses.</a:t>
            </a:r>
          </a:p>
          <a:p>
            <a:pPr lvl="1"/>
            <a:r>
              <a:rPr lang="en-CA" dirty="0">
                <a:solidFill>
                  <a:schemeClr val="tx2"/>
                </a:solidFill>
              </a:rPr>
              <a:t>Some are designed for different operating systems </a:t>
            </a:r>
            <a:br>
              <a:rPr lang="en-CA" dirty="0">
                <a:solidFill>
                  <a:schemeClr val="tx2"/>
                </a:solidFill>
              </a:rPr>
            </a:br>
            <a:r>
              <a:rPr lang="en-CA" dirty="0"/>
              <a:t>(</a:t>
            </a:r>
            <a:r>
              <a:rPr lang="en-CA" dirty="0" err="1"/>
              <a:t>StuffIt</a:t>
            </a:r>
            <a:r>
              <a:rPr lang="en-CA" dirty="0"/>
              <a:t> for Mac, TAR for *nix--</a:t>
            </a:r>
            <a:r>
              <a:rPr lang="en-CA" b="1" dirty="0" err="1"/>
              <a:t>T</a:t>
            </a:r>
            <a:r>
              <a:rPr lang="en-CA" dirty="0" err="1"/>
              <a:t>ape</a:t>
            </a:r>
            <a:r>
              <a:rPr lang="en-CA" b="1" dirty="0" err="1"/>
              <a:t>AR</a:t>
            </a:r>
            <a:r>
              <a:rPr lang="en-CA" dirty="0" err="1"/>
              <a:t>chive</a:t>
            </a:r>
            <a:r>
              <a:rPr lang="en-CA" dirty="0"/>
              <a:t>).</a:t>
            </a:r>
          </a:p>
          <a:p>
            <a:endParaRPr lang="en-CA" dirty="0"/>
          </a:p>
        </p:txBody>
      </p:sp>
      <p:sp>
        <p:nvSpPr>
          <p:cNvPr id="7" name="Title 1"/>
          <p:cNvSpPr>
            <a:spLocks noGrp="1"/>
          </p:cNvSpPr>
          <p:nvPr>
            <p:ph type="title"/>
          </p:nvPr>
        </p:nvSpPr>
        <p:spPr>
          <a:xfrm>
            <a:off x="89755" y="339502"/>
            <a:ext cx="8964488" cy="742950"/>
          </a:xfrm>
        </p:spPr>
        <p:txBody>
          <a:bodyPr>
            <a:noAutofit/>
          </a:bodyPr>
          <a:lstStyle/>
          <a:p>
            <a:r>
              <a:rPr lang="en-US" sz="3600" dirty="0"/>
              <a:t>Overview of some Compression File Formats</a:t>
            </a:r>
          </a:p>
        </p:txBody>
      </p:sp>
    </p:spTree>
    <p:extLst>
      <p:ext uri="{BB962C8B-B14F-4D97-AF65-F5344CB8AC3E}">
        <p14:creationId xmlns:p14="http://schemas.microsoft.com/office/powerpoint/2010/main" val="1772108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 y="1143000"/>
            <a:ext cx="8219256" cy="3649266"/>
          </a:xfrm>
        </p:spPr>
        <p:txBody>
          <a:bodyPr>
            <a:normAutofit/>
          </a:bodyPr>
          <a:lstStyle/>
          <a:p>
            <a:r>
              <a:rPr lang="en-CA" dirty="0"/>
              <a:t>GIF, JPG, PNG, TIFF:</a:t>
            </a:r>
          </a:p>
          <a:p>
            <a:pPr lvl="1">
              <a:buFont typeface="Courier New" panose="02070309020205020404" pitchFamily="49" charset="0"/>
              <a:buChar char="o"/>
            </a:pPr>
            <a:r>
              <a:rPr lang="en-CA" dirty="0"/>
              <a:t>These are compression formats </a:t>
            </a:r>
            <a:r>
              <a:rPr lang="en-CA" dirty="0">
                <a:solidFill>
                  <a:schemeClr val="tx2"/>
                </a:solidFill>
              </a:rPr>
              <a:t>used by the </a:t>
            </a:r>
            <a:r>
              <a:rPr lang="en-CA" b="1" dirty="0">
                <a:solidFill>
                  <a:schemeClr val="tx2"/>
                </a:solidFill>
              </a:rPr>
              <a:t>graphics industry.</a:t>
            </a:r>
          </a:p>
          <a:p>
            <a:pPr lvl="1">
              <a:buFont typeface="Courier New" panose="02070309020205020404" pitchFamily="49" charset="0"/>
              <a:buChar char="o"/>
            </a:pPr>
            <a:r>
              <a:rPr lang="en-CA" dirty="0">
                <a:solidFill>
                  <a:schemeClr val="tx2"/>
                </a:solidFill>
              </a:rPr>
              <a:t>GIF and JPG are lossy formats</a:t>
            </a:r>
            <a:r>
              <a:rPr lang="en-CA" dirty="0"/>
              <a:t> and </a:t>
            </a:r>
            <a:r>
              <a:rPr lang="en-CA" dirty="0">
                <a:solidFill>
                  <a:schemeClr val="tx2"/>
                </a:solidFill>
              </a:rPr>
              <a:t>cannot be uncompressed to the original source data.</a:t>
            </a:r>
            <a:endParaRPr lang="en-CA" dirty="0"/>
          </a:p>
          <a:p>
            <a:r>
              <a:rPr lang="en-CA" dirty="0"/>
              <a:t>MP3, MP4, OGG, FLAC, MQA:</a:t>
            </a:r>
          </a:p>
          <a:p>
            <a:pPr lvl="1">
              <a:buFont typeface="Courier New" panose="02070309020205020404" pitchFamily="49" charset="0"/>
              <a:buChar char="o"/>
            </a:pPr>
            <a:r>
              <a:rPr lang="en-CA" dirty="0"/>
              <a:t>These are compression formats </a:t>
            </a:r>
            <a:r>
              <a:rPr lang="en-CA" dirty="0">
                <a:solidFill>
                  <a:schemeClr val="tx2"/>
                </a:solidFill>
              </a:rPr>
              <a:t>used by the </a:t>
            </a:r>
            <a:r>
              <a:rPr lang="en-CA" b="1" dirty="0">
                <a:solidFill>
                  <a:schemeClr val="tx2"/>
                </a:solidFill>
              </a:rPr>
              <a:t>sound engineering and music industry.</a:t>
            </a:r>
          </a:p>
          <a:p>
            <a:pPr lvl="1">
              <a:buFont typeface="Courier New" panose="02070309020205020404" pitchFamily="49" charset="0"/>
              <a:buChar char="o"/>
            </a:pPr>
            <a:r>
              <a:rPr lang="en-CA" dirty="0">
                <a:solidFill>
                  <a:schemeClr val="tx2"/>
                </a:solidFill>
              </a:rPr>
              <a:t>These are lossy formats – </a:t>
            </a:r>
            <a:r>
              <a:rPr lang="en-CA" dirty="0"/>
              <a:t>except FLAC - Fully Lossless Audio Codec – and cannot be uncompressed to original source data.</a:t>
            </a:r>
          </a:p>
        </p:txBody>
      </p:sp>
      <p:sp>
        <p:nvSpPr>
          <p:cNvPr id="7" name="Title 1"/>
          <p:cNvSpPr>
            <a:spLocks noGrp="1"/>
          </p:cNvSpPr>
          <p:nvPr>
            <p:ph type="title"/>
          </p:nvPr>
        </p:nvSpPr>
        <p:spPr>
          <a:xfrm>
            <a:off x="89755" y="339502"/>
            <a:ext cx="8964488" cy="742950"/>
          </a:xfrm>
        </p:spPr>
        <p:txBody>
          <a:bodyPr>
            <a:noAutofit/>
          </a:bodyPr>
          <a:lstStyle/>
          <a:p>
            <a:r>
              <a:rPr lang="en-US" sz="3200" dirty="0"/>
              <a:t>Overview of some Compression File Formats (Cont’d)</a:t>
            </a:r>
          </a:p>
        </p:txBody>
      </p:sp>
    </p:spTree>
    <p:extLst>
      <p:ext uri="{BB962C8B-B14F-4D97-AF65-F5344CB8AC3E}">
        <p14:creationId xmlns:p14="http://schemas.microsoft.com/office/powerpoint/2010/main" val="2157142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457200" y="987574"/>
            <a:ext cx="8219256" cy="3804692"/>
          </a:xfrm>
        </p:spPr>
        <p:txBody>
          <a:bodyPr/>
          <a:lstStyle/>
          <a:p>
            <a:r>
              <a:rPr lang="en-CA" dirty="0"/>
              <a:t>MPG, MP4, DIVX, XVID, MOV, AVI:</a:t>
            </a:r>
          </a:p>
          <a:p>
            <a:pPr lvl="1">
              <a:buFont typeface="Courier New" panose="02070309020205020404" pitchFamily="49" charset="0"/>
              <a:buChar char="o"/>
            </a:pPr>
            <a:r>
              <a:rPr lang="en-CA" dirty="0"/>
              <a:t>These compression formats are </a:t>
            </a:r>
            <a:r>
              <a:rPr lang="en-CA" dirty="0">
                <a:solidFill>
                  <a:schemeClr val="tx2"/>
                </a:solidFill>
              </a:rPr>
              <a:t>used by the </a:t>
            </a:r>
            <a:r>
              <a:rPr lang="en-CA" b="1" dirty="0">
                <a:solidFill>
                  <a:schemeClr val="tx2"/>
                </a:solidFill>
              </a:rPr>
              <a:t>video industry.</a:t>
            </a:r>
          </a:p>
          <a:p>
            <a:pPr lvl="1">
              <a:buFont typeface="Courier New" panose="02070309020205020404" pitchFamily="49" charset="0"/>
              <a:buChar char="o"/>
            </a:pPr>
            <a:r>
              <a:rPr lang="en-CA" dirty="0">
                <a:solidFill>
                  <a:schemeClr val="tx2"/>
                </a:solidFill>
              </a:rPr>
              <a:t>These are all lossy formats.</a:t>
            </a:r>
          </a:p>
          <a:p>
            <a:pPr lvl="1">
              <a:buFont typeface="Courier New" panose="02070309020205020404" pitchFamily="49" charset="0"/>
              <a:buChar char="o"/>
            </a:pPr>
            <a:r>
              <a:rPr lang="en-CA" dirty="0"/>
              <a:t>These will often </a:t>
            </a:r>
            <a:r>
              <a:rPr lang="en-CA" dirty="0">
                <a:solidFill>
                  <a:schemeClr val="tx2"/>
                </a:solidFill>
              </a:rPr>
              <a:t>mix compression algorithms from audio and image. </a:t>
            </a:r>
            <a:r>
              <a:rPr lang="en-CA" dirty="0"/>
              <a:t>technologies.</a:t>
            </a:r>
          </a:p>
        </p:txBody>
      </p:sp>
      <p:sp>
        <p:nvSpPr>
          <p:cNvPr id="7" name="Title 1"/>
          <p:cNvSpPr>
            <a:spLocks noGrp="1"/>
          </p:cNvSpPr>
          <p:nvPr>
            <p:ph type="title"/>
          </p:nvPr>
        </p:nvSpPr>
        <p:spPr>
          <a:xfrm>
            <a:off x="89755" y="339502"/>
            <a:ext cx="8964488" cy="742950"/>
          </a:xfrm>
        </p:spPr>
        <p:txBody>
          <a:bodyPr>
            <a:noAutofit/>
          </a:bodyPr>
          <a:lstStyle/>
          <a:p>
            <a:r>
              <a:rPr lang="en-US" sz="3200" dirty="0"/>
              <a:t>Overview of some Compression File Formats (Cont’d)</a:t>
            </a:r>
          </a:p>
        </p:txBody>
      </p:sp>
    </p:spTree>
    <p:extLst>
      <p:ext uri="{BB962C8B-B14F-4D97-AF65-F5344CB8AC3E}">
        <p14:creationId xmlns:p14="http://schemas.microsoft.com/office/powerpoint/2010/main" val="3570039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18" y="1275606"/>
            <a:ext cx="8892481" cy="3747864"/>
          </a:xfrm>
        </p:spPr>
        <p:txBody>
          <a:bodyPr>
            <a:normAutofit fontScale="92500"/>
          </a:bodyPr>
          <a:lstStyle/>
          <a:p>
            <a:r>
              <a:rPr lang="en-US" dirty="0"/>
              <a:t>Backup is the “</a:t>
            </a:r>
            <a:r>
              <a:rPr lang="en-US" dirty="0">
                <a:solidFill>
                  <a:schemeClr val="tx2"/>
                </a:solidFill>
              </a:rPr>
              <a:t>procedure for making extra copies</a:t>
            </a:r>
            <a:r>
              <a:rPr lang="en-US" dirty="0"/>
              <a:t>” of data “</a:t>
            </a:r>
            <a:r>
              <a:rPr lang="en-US" dirty="0">
                <a:solidFill>
                  <a:schemeClr val="tx2"/>
                </a:solidFill>
              </a:rPr>
              <a:t>in case the original is lost or damaged and must be restored</a:t>
            </a:r>
            <a:r>
              <a:rPr lang="en-US" dirty="0"/>
              <a:t>.” The procedure includes storing the copy in a geographically separate location which is platform independent from the original file and host system.</a:t>
            </a:r>
            <a:endParaRPr lang="en-CA" dirty="0"/>
          </a:p>
          <a:p>
            <a:r>
              <a:rPr lang="en-CA" dirty="0"/>
              <a:t>Having a backup will allow you to </a:t>
            </a:r>
            <a:r>
              <a:rPr lang="en-CA" dirty="0">
                <a:solidFill>
                  <a:schemeClr val="tx2"/>
                </a:solidFill>
              </a:rPr>
              <a:t>recover from lost, broken or stolen hardware</a:t>
            </a:r>
            <a:r>
              <a:rPr lang="en-CA" dirty="0"/>
              <a:t>, and from your own accidental deletions. </a:t>
            </a:r>
          </a:p>
          <a:p>
            <a:r>
              <a:rPr lang="en-CA" dirty="0"/>
              <a:t>You should be in the habit of </a:t>
            </a:r>
            <a:r>
              <a:rPr lang="en-CA" dirty="0">
                <a:solidFill>
                  <a:schemeClr val="tx2"/>
                </a:solidFill>
              </a:rPr>
              <a:t>backing up user created files on your laptop or PC. OS and apps can be restored from their original software providers or a system Restore Point but user created data can only be restored from backups.</a:t>
            </a:r>
          </a:p>
        </p:txBody>
      </p:sp>
      <p:sp>
        <p:nvSpPr>
          <p:cNvPr id="7" name="Title 1"/>
          <p:cNvSpPr>
            <a:spLocks noGrp="1"/>
          </p:cNvSpPr>
          <p:nvPr>
            <p:ph type="title"/>
          </p:nvPr>
        </p:nvSpPr>
        <p:spPr>
          <a:xfrm>
            <a:off x="89755" y="339502"/>
            <a:ext cx="8964488" cy="742950"/>
          </a:xfrm>
        </p:spPr>
        <p:txBody>
          <a:bodyPr>
            <a:noAutofit/>
          </a:bodyPr>
          <a:lstStyle/>
          <a:p>
            <a:r>
              <a:rPr lang="en-US" sz="2800" dirty="0"/>
              <a:t>What is a “Backup” and why do we need backups? (Cont’d)</a:t>
            </a:r>
          </a:p>
        </p:txBody>
      </p:sp>
    </p:spTree>
    <p:extLst>
      <p:ext uri="{BB962C8B-B14F-4D97-AF65-F5344CB8AC3E}">
        <p14:creationId xmlns:p14="http://schemas.microsoft.com/office/powerpoint/2010/main" val="1186303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0050"/>
            <a:ext cx="8229600" cy="742950"/>
          </a:xfrm>
        </p:spPr>
        <p:txBody>
          <a:bodyPr>
            <a:normAutofit/>
          </a:bodyPr>
          <a:lstStyle/>
          <a:p>
            <a:r>
              <a:rPr lang="en-CA" dirty="0"/>
              <a:t>When &amp; How to run your Backup</a:t>
            </a:r>
          </a:p>
        </p:txBody>
      </p:sp>
      <p:sp>
        <p:nvSpPr>
          <p:cNvPr id="5" name="Content Placeholder 4"/>
          <p:cNvSpPr>
            <a:spLocks noGrp="1"/>
          </p:cNvSpPr>
          <p:nvPr>
            <p:ph sz="half" idx="2"/>
          </p:nvPr>
        </p:nvSpPr>
        <p:spPr>
          <a:xfrm>
            <a:off x="179512" y="1143000"/>
            <a:ext cx="8784976" cy="3877022"/>
          </a:xfrm>
        </p:spPr>
        <p:txBody>
          <a:bodyPr>
            <a:normAutofit fontScale="92500" lnSpcReduction="10000"/>
          </a:bodyPr>
          <a:lstStyle/>
          <a:p>
            <a:r>
              <a:rPr lang="en-CA" dirty="0">
                <a:solidFill>
                  <a:schemeClr val="tx2"/>
                </a:solidFill>
              </a:rPr>
              <a:t>Automatically</a:t>
            </a:r>
            <a:r>
              <a:rPr lang="en-CA" dirty="0"/>
              <a:t>:</a:t>
            </a:r>
          </a:p>
          <a:p>
            <a:pPr lvl="1">
              <a:buFont typeface="Courier New" panose="02070309020205020404" pitchFamily="49" charset="0"/>
              <a:buChar char="o"/>
            </a:pPr>
            <a:r>
              <a:rPr lang="en-CA" dirty="0"/>
              <a:t>Performed by continuously running backup software that constantly monitors for file changes. Used for Full and Incremental strategy. </a:t>
            </a:r>
          </a:p>
          <a:p>
            <a:r>
              <a:rPr lang="en-CA" dirty="0">
                <a:solidFill>
                  <a:schemeClr val="tx2"/>
                </a:solidFill>
              </a:rPr>
              <a:t>Scheduled</a:t>
            </a:r>
            <a:r>
              <a:rPr lang="en-CA" dirty="0"/>
              <a:t>:</a:t>
            </a:r>
          </a:p>
          <a:p>
            <a:pPr lvl="1">
              <a:buFont typeface="Courier New" panose="02070309020205020404" pitchFamily="49" charset="0"/>
              <a:buChar char="o"/>
            </a:pPr>
            <a:r>
              <a:rPr lang="en-CA" dirty="0"/>
              <a:t>system operator or backup software runs a backup at specific times, such as overnight, when it has the least impact on business operations or at critical business times such as at accounting month/year end. Used for Full, Differential, and Incremental strategy. </a:t>
            </a:r>
          </a:p>
          <a:p>
            <a:r>
              <a:rPr lang="en-CA" dirty="0">
                <a:solidFill>
                  <a:schemeClr val="tx2"/>
                </a:solidFill>
              </a:rPr>
              <a:t>Manual Backup</a:t>
            </a:r>
            <a:r>
              <a:rPr lang="en-CA" dirty="0"/>
              <a:t>:</a:t>
            </a:r>
          </a:p>
          <a:p>
            <a:pPr lvl="1">
              <a:buFont typeface="Courier New" panose="02070309020205020404" pitchFamily="49" charset="0"/>
              <a:buChar char="o"/>
            </a:pPr>
            <a:r>
              <a:rPr lang="en-CA" dirty="0"/>
              <a:t>a user performs backups </a:t>
            </a:r>
            <a:r>
              <a:rPr lang="en-CA" dirty="0">
                <a:solidFill>
                  <a:schemeClr val="tx2"/>
                </a:solidFill>
              </a:rPr>
              <a:t>at their own convenience. Not a </a:t>
            </a:r>
            <a:r>
              <a:rPr lang="en-CA" i="1" dirty="0">
                <a:solidFill>
                  <a:schemeClr val="tx2"/>
                </a:solidFill>
              </a:rPr>
              <a:t>strategy</a:t>
            </a:r>
            <a:r>
              <a:rPr lang="en-CA" dirty="0">
                <a:solidFill>
                  <a:schemeClr val="tx2"/>
                </a:solidFill>
              </a:rPr>
              <a:t>. </a:t>
            </a:r>
          </a:p>
          <a:p>
            <a:pPr lvl="1">
              <a:buFont typeface="Courier New" panose="02070309020205020404" pitchFamily="49" charset="0"/>
              <a:buChar char="o"/>
            </a:pPr>
            <a:r>
              <a:rPr lang="en-CA" dirty="0"/>
              <a:t>It is the </a:t>
            </a:r>
            <a:r>
              <a:rPr lang="en-CA" dirty="0">
                <a:solidFill>
                  <a:schemeClr val="tx2"/>
                </a:solidFill>
              </a:rPr>
              <a:t>least effective method </a:t>
            </a:r>
            <a:r>
              <a:rPr lang="en-CA" dirty="0"/>
              <a:t>(what if you forget to do it?), but it’s </a:t>
            </a:r>
            <a:r>
              <a:rPr lang="en-CA" dirty="0">
                <a:solidFill>
                  <a:schemeClr val="tx2"/>
                </a:solidFill>
              </a:rPr>
              <a:t>better than no backup at all</a:t>
            </a:r>
            <a:r>
              <a:rPr lang="en-CA" dirty="0"/>
              <a:t>! </a:t>
            </a:r>
          </a:p>
          <a:p>
            <a:pPr lvl="1">
              <a:buFont typeface="Courier New" panose="02070309020205020404" pitchFamily="49" charset="0"/>
              <a:buChar char="o"/>
            </a:pPr>
            <a:endParaRPr lang="en-CA" dirty="0"/>
          </a:p>
        </p:txBody>
      </p:sp>
    </p:spTree>
    <p:extLst>
      <p:ext uri="{BB962C8B-B14F-4D97-AF65-F5344CB8AC3E}">
        <p14:creationId xmlns:p14="http://schemas.microsoft.com/office/powerpoint/2010/main" val="127546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0050"/>
            <a:ext cx="8712968" cy="742950"/>
          </a:xfrm>
        </p:spPr>
        <p:txBody>
          <a:bodyPr/>
          <a:lstStyle/>
          <a:p>
            <a:r>
              <a:rPr lang="en-US" dirty="0"/>
              <a:t>Locations of Backup Media</a:t>
            </a:r>
            <a:endParaRPr lang="en-CA" dirty="0"/>
          </a:p>
        </p:txBody>
      </p:sp>
      <p:sp>
        <p:nvSpPr>
          <p:cNvPr id="4" name="Content Placeholder 3"/>
          <p:cNvSpPr>
            <a:spLocks noGrp="1"/>
          </p:cNvSpPr>
          <p:nvPr>
            <p:ph sz="half" idx="1"/>
          </p:nvPr>
        </p:nvSpPr>
        <p:spPr>
          <a:xfrm>
            <a:off x="0" y="1275606"/>
            <a:ext cx="9289032" cy="3693000"/>
          </a:xfrm>
        </p:spPr>
        <p:txBody>
          <a:bodyPr>
            <a:normAutofit fontScale="92500" lnSpcReduction="10000"/>
          </a:bodyPr>
          <a:lstStyle/>
          <a:p>
            <a:r>
              <a:rPr lang="en-CA" dirty="0"/>
              <a:t>Local:</a:t>
            </a:r>
          </a:p>
          <a:p>
            <a:pPr lvl="1">
              <a:buFont typeface="Courier New" panose="02070309020205020404" pitchFamily="49" charset="0"/>
              <a:buChar char="o"/>
            </a:pPr>
            <a:r>
              <a:rPr lang="en-CA" dirty="0"/>
              <a:t>copies files to a </a:t>
            </a:r>
            <a:r>
              <a:rPr lang="en-CA" dirty="0">
                <a:solidFill>
                  <a:schemeClr val="tx2"/>
                </a:solidFill>
              </a:rPr>
              <a:t>drive </a:t>
            </a:r>
            <a:r>
              <a:rPr lang="en-CA" dirty="0"/>
              <a:t>in use by the system.</a:t>
            </a:r>
          </a:p>
          <a:p>
            <a:pPr lvl="1">
              <a:buFont typeface="Courier New" panose="02070309020205020404" pitchFamily="49" charset="0"/>
              <a:buChar char="o"/>
            </a:pPr>
            <a:r>
              <a:rPr lang="en-CA" dirty="0">
                <a:solidFill>
                  <a:schemeClr val="tx2"/>
                </a:solidFill>
              </a:rPr>
              <a:t>fastest</a:t>
            </a:r>
            <a:r>
              <a:rPr lang="en-CA" dirty="0"/>
              <a:t> and </a:t>
            </a:r>
            <a:r>
              <a:rPr lang="en-CA" dirty="0">
                <a:solidFill>
                  <a:schemeClr val="tx2"/>
                </a:solidFill>
              </a:rPr>
              <a:t>most convenient, but if the computer is lost or malfunctions, so goes the data</a:t>
            </a:r>
            <a:r>
              <a:rPr lang="en-CA" dirty="0"/>
              <a:t>! Just having a </a:t>
            </a:r>
            <a:r>
              <a:rPr lang="en-CA" b="1" dirty="0"/>
              <a:t>copy </a:t>
            </a:r>
            <a:r>
              <a:rPr lang="en-CA" i="1" dirty="0"/>
              <a:t>is not </a:t>
            </a:r>
            <a:r>
              <a:rPr lang="en-CA" dirty="0"/>
              <a:t>a backup. </a:t>
            </a:r>
          </a:p>
          <a:p>
            <a:pPr lvl="1">
              <a:buFont typeface="Courier New" panose="02070309020205020404" pitchFamily="49" charset="0"/>
              <a:buChar char="o"/>
            </a:pPr>
            <a:r>
              <a:rPr lang="en-CA" dirty="0"/>
              <a:t>Local copies may be made to reduce downtime. The copies are then moved to External media or transmitted which is a slower process.</a:t>
            </a:r>
          </a:p>
          <a:p>
            <a:r>
              <a:rPr lang="en-CA" dirty="0"/>
              <a:t>External:</a:t>
            </a:r>
          </a:p>
          <a:p>
            <a:pPr lvl="1"/>
            <a:r>
              <a:rPr lang="en-CA" dirty="0"/>
              <a:t>Copies files to </a:t>
            </a:r>
            <a:r>
              <a:rPr lang="en-CA" dirty="0">
                <a:solidFill>
                  <a:schemeClr val="tx2"/>
                </a:solidFill>
              </a:rPr>
              <a:t>External/Portable/Flash Drive. </a:t>
            </a:r>
            <a:br>
              <a:rPr lang="en-CA" dirty="0">
                <a:solidFill>
                  <a:schemeClr val="tx2"/>
                </a:solidFill>
              </a:rPr>
            </a:br>
            <a:r>
              <a:rPr lang="en-CA" dirty="0">
                <a:solidFill>
                  <a:schemeClr val="tx2"/>
                </a:solidFill>
              </a:rPr>
              <a:t>i.e. a device which can be disconnected from the computer.</a:t>
            </a:r>
          </a:p>
          <a:p>
            <a:pPr lvl="1"/>
            <a:r>
              <a:rPr lang="en-CA" dirty="0"/>
              <a:t>It is a backup when the platform independent device is taken </a:t>
            </a:r>
            <a:r>
              <a:rPr lang="en-CA" dirty="0">
                <a:solidFill>
                  <a:schemeClr val="tx2"/>
                </a:solidFill>
              </a:rPr>
              <a:t>off-site.</a:t>
            </a:r>
            <a:endParaRPr lang="en-CA" dirty="0"/>
          </a:p>
          <a:p>
            <a:pPr lvl="1"/>
            <a:endParaRPr lang="en-CA" dirty="0"/>
          </a:p>
          <a:p>
            <a:pPr lvl="1"/>
            <a:endParaRPr lang="en-CA" dirty="0"/>
          </a:p>
          <a:p>
            <a:endParaRPr lang="en-CA" dirty="0"/>
          </a:p>
          <a:p>
            <a:endParaRPr lang="en-CA" dirty="0"/>
          </a:p>
        </p:txBody>
      </p:sp>
    </p:spTree>
    <p:extLst>
      <p:ext uri="{BB962C8B-B14F-4D97-AF65-F5344CB8AC3E}">
        <p14:creationId xmlns:p14="http://schemas.microsoft.com/office/powerpoint/2010/main" val="29386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69" y="267494"/>
            <a:ext cx="8229600" cy="742950"/>
          </a:xfrm>
        </p:spPr>
        <p:txBody>
          <a:bodyPr/>
          <a:lstStyle/>
          <a:p>
            <a:r>
              <a:rPr lang="en-CA" dirty="0"/>
              <a:t>Agenda</a:t>
            </a:r>
          </a:p>
        </p:txBody>
      </p:sp>
      <p:sp>
        <p:nvSpPr>
          <p:cNvPr id="5" name="Content Placeholder 4"/>
          <p:cNvSpPr>
            <a:spLocks noGrp="1"/>
          </p:cNvSpPr>
          <p:nvPr>
            <p:ph idx="1"/>
          </p:nvPr>
        </p:nvSpPr>
        <p:spPr>
          <a:xfrm>
            <a:off x="912198" y="1126900"/>
            <a:ext cx="7715200" cy="3965130"/>
          </a:xfrm>
        </p:spPr>
        <p:txBody>
          <a:bodyPr>
            <a:noAutofit/>
          </a:bodyPr>
          <a:lstStyle/>
          <a:p>
            <a:pPr marL="0" indent="0">
              <a:buNone/>
            </a:pPr>
            <a:r>
              <a:rPr lang="en-CA" sz="2000" dirty="0"/>
              <a:t>Lecture:</a:t>
            </a:r>
          </a:p>
          <a:p>
            <a:pPr marL="457200" lvl="0" indent="-457200">
              <a:buFont typeface="+mj-lt"/>
              <a:buAutoNum type="arabicPeriod"/>
            </a:pPr>
            <a:r>
              <a:rPr lang="en-US" sz="2000" dirty="0"/>
              <a:t>What, Why, and How of “File Compression”</a:t>
            </a:r>
            <a:br>
              <a:rPr lang="en-US" sz="2000" dirty="0"/>
            </a:br>
            <a:r>
              <a:rPr lang="en-US" sz="2000" dirty="0"/>
              <a:t>… effect on data transfer</a:t>
            </a:r>
            <a:br>
              <a:rPr lang="en-US" sz="2000" dirty="0"/>
            </a:br>
            <a:r>
              <a:rPr lang="en-US" sz="2000" dirty="0"/>
              <a:t>… drawbacks</a:t>
            </a:r>
            <a:br>
              <a:rPr lang="en-US" sz="2000" dirty="0"/>
            </a:br>
            <a:r>
              <a:rPr lang="en-US" sz="2000" dirty="0"/>
              <a:t>… overview of formats</a:t>
            </a:r>
            <a:br>
              <a:rPr lang="en-US" sz="2000" dirty="0"/>
            </a:br>
            <a:r>
              <a:rPr lang="en-US" sz="2000" dirty="0"/>
              <a:t>… </a:t>
            </a:r>
            <a:r>
              <a:rPr lang="en-CA" sz="2000" dirty="0"/>
              <a:t>Lossless vs </a:t>
            </a:r>
            <a:r>
              <a:rPr lang="en-CA" sz="2000" dirty="0" err="1"/>
              <a:t>Lossy</a:t>
            </a:r>
            <a:endParaRPr lang="en-CA" sz="2000" dirty="0"/>
          </a:p>
          <a:p>
            <a:pPr marL="457200" lvl="0" indent="-457200">
              <a:buFont typeface="+mj-lt"/>
              <a:buAutoNum type="arabicPeriod"/>
            </a:pPr>
            <a:r>
              <a:rPr lang="en-CA" sz="2000" dirty="0"/>
              <a:t>What, Why, and How of “Backup”</a:t>
            </a:r>
            <a:br>
              <a:rPr lang="en-CA" sz="2000" dirty="0"/>
            </a:br>
            <a:r>
              <a:rPr lang="en-CA" sz="2000" dirty="0"/>
              <a:t>… types of backups </a:t>
            </a:r>
            <a:br>
              <a:rPr lang="en-CA" sz="2000" dirty="0"/>
            </a:br>
            <a:r>
              <a:rPr lang="en-CA" sz="2000" dirty="0"/>
              <a:t>… backup media</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 y="112690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400050"/>
            <a:ext cx="8712968" cy="742950"/>
          </a:xfrm>
        </p:spPr>
        <p:txBody>
          <a:bodyPr/>
          <a:lstStyle/>
          <a:p>
            <a:r>
              <a:rPr lang="en-US" dirty="0"/>
              <a:t>Locations of Backup Media (Cont’d)</a:t>
            </a:r>
            <a:endParaRPr lang="en-CA" dirty="0"/>
          </a:p>
        </p:txBody>
      </p:sp>
      <p:sp>
        <p:nvSpPr>
          <p:cNvPr id="4" name="Content Placeholder 3"/>
          <p:cNvSpPr>
            <a:spLocks noGrp="1"/>
          </p:cNvSpPr>
          <p:nvPr>
            <p:ph sz="half" idx="1"/>
          </p:nvPr>
        </p:nvSpPr>
        <p:spPr>
          <a:xfrm>
            <a:off x="0" y="1275606"/>
            <a:ext cx="9289032" cy="3816424"/>
          </a:xfrm>
        </p:spPr>
        <p:txBody>
          <a:bodyPr>
            <a:normAutofit fontScale="92500"/>
          </a:bodyPr>
          <a:lstStyle/>
          <a:p>
            <a:r>
              <a:rPr lang="en-CA" dirty="0"/>
              <a:t>Network:</a:t>
            </a:r>
          </a:p>
          <a:p>
            <a:pPr lvl="1">
              <a:buFont typeface="Courier New" panose="02070309020205020404" pitchFamily="49" charset="0"/>
              <a:buChar char="o"/>
            </a:pPr>
            <a:r>
              <a:rPr lang="en-CA" dirty="0"/>
              <a:t>Back up files </a:t>
            </a:r>
            <a:r>
              <a:rPr lang="en-CA" dirty="0">
                <a:solidFill>
                  <a:schemeClr val="tx2"/>
                </a:solidFill>
              </a:rPr>
              <a:t>to the cloud </a:t>
            </a:r>
            <a:r>
              <a:rPr lang="en-CA" dirty="0"/>
              <a:t>(Google Drive, OneDrive, Dropbox, iCloud)</a:t>
            </a:r>
          </a:p>
          <a:p>
            <a:pPr lvl="1">
              <a:buFont typeface="Courier New" panose="02070309020205020404" pitchFamily="49" charset="0"/>
              <a:buChar char="o"/>
            </a:pPr>
            <a:r>
              <a:rPr lang="en-CA" dirty="0"/>
              <a:t>It is </a:t>
            </a:r>
            <a:r>
              <a:rPr lang="en-CA" dirty="0">
                <a:solidFill>
                  <a:schemeClr val="tx2"/>
                </a:solidFill>
              </a:rPr>
              <a:t>a slower option for</a:t>
            </a:r>
            <a:r>
              <a:rPr lang="en-CA" dirty="0"/>
              <a:t> large backup. Cost effective communications bandwidth has significantly less throughput than writing data to a directly attached device.</a:t>
            </a:r>
            <a:endParaRPr lang="en-CA" dirty="0">
              <a:solidFill>
                <a:schemeClr val="tx2"/>
              </a:solidFill>
            </a:endParaRPr>
          </a:p>
          <a:p>
            <a:r>
              <a:rPr lang="en-CA" dirty="0"/>
              <a:t>The best location depends on the type of work you’re doing, the volatility of the data (how quickly it changes), the volume of data, the backup window (available downtime), security considerations, and the speed/availability of restoration.</a:t>
            </a:r>
          </a:p>
        </p:txBody>
      </p:sp>
    </p:spTree>
    <p:extLst>
      <p:ext uri="{BB962C8B-B14F-4D97-AF65-F5344CB8AC3E}">
        <p14:creationId xmlns:p14="http://schemas.microsoft.com/office/powerpoint/2010/main" val="337396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Agenda (Cont’d)</a:t>
            </a:r>
          </a:p>
        </p:txBody>
      </p:sp>
      <p:sp>
        <p:nvSpPr>
          <p:cNvPr id="5" name="Content Placeholder 4"/>
          <p:cNvSpPr>
            <a:spLocks noGrp="1"/>
          </p:cNvSpPr>
          <p:nvPr>
            <p:ph idx="1"/>
          </p:nvPr>
        </p:nvSpPr>
        <p:spPr>
          <a:xfrm>
            <a:off x="971600" y="1200150"/>
            <a:ext cx="7992888" cy="3657600"/>
          </a:xfrm>
        </p:spPr>
        <p:txBody>
          <a:bodyPr>
            <a:normAutofit/>
          </a:bodyPr>
          <a:lstStyle/>
          <a:p>
            <a:pPr marL="0" indent="0">
              <a:buNone/>
            </a:pPr>
            <a:r>
              <a:rPr lang="en-CA" dirty="0"/>
              <a:t>Activity:</a:t>
            </a:r>
            <a:endParaRPr lang="en-US" dirty="0"/>
          </a:p>
          <a:p>
            <a:pPr marL="457200" lvl="0" indent="-457200">
              <a:buFont typeface="+mj-lt"/>
              <a:buAutoNum type="arabicPeriod"/>
            </a:pPr>
            <a:r>
              <a:rPr lang="en-US" dirty="0"/>
              <a:t>Explore File Compression</a:t>
            </a:r>
            <a:endParaRPr lang="en-US" sz="2200" dirty="0"/>
          </a:p>
          <a:p>
            <a:pPr marL="457200" indent="-457200">
              <a:buFont typeface="+mj-lt"/>
              <a:buAutoNum type="arabicPeriod"/>
            </a:pPr>
            <a:r>
              <a:rPr lang="en-US" dirty="0"/>
              <a:t>Compress various native file formats within a ZIP archive and compare the compression factors</a:t>
            </a:r>
          </a:p>
          <a:p>
            <a:pPr marL="457200" indent="-457200">
              <a:buFont typeface="+mj-lt"/>
              <a:buAutoNum type="arabicPeriod"/>
            </a:pPr>
            <a:r>
              <a:rPr lang="en-US" dirty="0"/>
              <a:t>Upload files to Blackboard to demonstrate a network backup</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049" y="1189890"/>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lvl="0"/>
            <a:r>
              <a:rPr lang="en-US" sz="2800" dirty="0"/>
              <a:t>What is “File Compression?”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491630"/>
            <a:ext cx="4464496" cy="3348372"/>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2051565080"/>
              </p:ext>
            </p:extLst>
          </p:nvPr>
        </p:nvGraphicFramePr>
        <p:xfrm>
          <a:off x="659420" y="1527629"/>
          <a:ext cx="1005840" cy="3291840"/>
        </p:xfrm>
        <a:graphic>
          <a:graphicData uri="http://schemas.openxmlformats.org/drawingml/2006/table">
            <a:tbl>
              <a:tblPr firstRow="1" bandRow="1">
                <a:tableStyleId>{5940675A-B579-460E-94D1-54222C63F5DA}</a:tableStyleId>
              </a:tblPr>
              <a:tblGrid>
                <a:gridCol w="1005840">
                  <a:extLst>
                    <a:ext uri="{9D8B030D-6E8A-4147-A177-3AD203B41FA5}">
                      <a16:colId xmlns:a16="http://schemas.microsoft.com/office/drawing/2014/main" val="492819451"/>
                    </a:ext>
                  </a:extLst>
                </a:gridCol>
              </a:tblGrid>
              <a:tr h="274320">
                <a:tc>
                  <a:txBody>
                    <a:bodyPr/>
                    <a:lstStyle/>
                    <a:p>
                      <a:endParaRPr lang="en-CA" dirty="0"/>
                    </a:p>
                  </a:txBody>
                  <a:tcPr marL="0" marR="0" marT="0" marB="0">
                    <a:solidFill>
                      <a:schemeClr val="accent5">
                        <a:lumMod val="20000"/>
                        <a:lumOff val="80000"/>
                      </a:schemeClr>
                    </a:solidFill>
                  </a:tcPr>
                </a:tc>
                <a:extLst>
                  <a:ext uri="{0D108BD9-81ED-4DB2-BD59-A6C34878D82A}">
                    <a16:rowId xmlns:a16="http://schemas.microsoft.com/office/drawing/2014/main" val="3522175621"/>
                  </a:ext>
                </a:extLst>
              </a:tr>
              <a:tr h="274320">
                <a:tc>
                  <a:txBody>
                    <a:bodyPr/>
                    <a:lstStyle/>
                    <a:p>
                      <a:endParaRPr lang="en-CA" dirty="0"/>
                    </a:p>
                  </a:txBody>
                  <a:tcPr marL="0" marR="0" marT="0" marB="0">
                    <a:solidFill>
                      <a:schemeClr val="accent5">
                        <a:lumMod val="20000"/>
                        <a:lumOff val="80000"/>
                      </a:schemeClr>
                    </a:solidFill>
                  </a:tcPr>
                </a:tc>
                <a:extLst>
                  <a:ext uri="{0D108BD9-81ED-4DB2-BD59-A6C34878D82A}">
                    <a16:rowId xmlns:a16="http://schemas.microsoft.com/office/drawing/2014/main" val="3158106678"/>
                  </a:ext>
                </a:extLst>
              </a:tr>
              <a:tr h="274320">
                <a:tc>
                  <a:txBody>
                    <a:bodyPr/>
                    <a:lstStyle/>
                    <a:p>
                      <a:endParaRPr lang="en-CA" dirty="0"/>
                    </a:p>
                  </a:txBody>
                  <a:tcPr marL="0" marR="0" marT="0" marB="0">
                    <a:solidFill>
                      <a:schemeClr val="accent5">
                        <a:lumMod val="20000"/>
                        <a:lumOff val="80000"/>
                      </a:schemeClr>
                    </a:solidFill>
                  </a:tcPr>
                </a:tc>
                <a:extLst>
                  <a:ext uri="{0D108BD9-81ED-4DB2-BD59-A6C34878D82A}">
                    <a16:rowId xmlns:a16="http://schemas.microsoft.com/office/drawing/2014/main" val="2128096158"/>
                  </a:ext>
                </a:extLst>
              </a:tr>
              <a:tr h="274320">
                <a:tc>
                  <a:txBody>
                    <a:bodyPr/>
                    <a:lstStyle/>
                    <a:p>
                      <a:endParaRPr lang="en-CA" dirty="0"/>
                    </a:p>
                  </a:txBody>
                  <a:tcPr marL="0" marR="0" marT="0" marB="0">
                    <a:solidFill>
                      <a:schemeClr val="accent5">
                        <a:lumMod val="20000"/>
                        <a:lumOff val="80000"/>
                      </a:schemeClr>
                    </a:solidFill>
                  </a:tcPr>
                </a:tc>
                <a:extLst>
                  <a:ext uri="{0D108BD9-81ED-4DB2-BD59-A6C34878D82A}">
                    <a16:rowId xmlns:a16="http://schemas.microsoft.com/office/drawing/2014/main" val="3347156078"/>
                  </a:ext>
                </a:extLst>
              </a:tr>
              <a:tr h="274320">
                <a:tc>
                  <a:txBody>
                    <a:bodyPr/>
                    <a:lstStyle/>
                    <a:p>
                      <a:endParaRPr lang="en-CA" dirty="0"/>
                    </a:p>
                  </a:txBody>
                  <a:tcPr marL="0" marR="0" marT="0" marB="0">
                    <a:solidFill>
                      <a:schemeClr val="accent4">
                        <a:lumMod val="60000"/>
                        <a:lumOff val="40000"/>
                      </a:schemeClr>
                    </a:solidFill>
                  </a:tcPr>
                </a:tc>
                <a:extLst>
                  <a:ext uri="{0D108BD9-81ED-4DB2-BD59-A6C34878D82A}">
                    <a16:rowId xmlns:a16="http://schemas.microsoft.com/office/drawing/2014/main" val="4059328958"/>
                  </a:ext>
                </a:extLst>
              </a:tr>
              <a:tr h="274320">
                <a:tc>
                  <a:txBody>
                    <a:bodyPr/>
                    <a:lstStyle/>
                    <a:p>
                      <a:endParaRPr lang="en-CA" dirty="0"/>
                    </a:p>
                  </a:txBody>
                  <a:tcPr marL="0" marR="0" marT="0" marB="0">
                    <a:solidFill>
                      <a:schemeClr val="accent4">
                        <a:lumMod val="60000"/>
                        <a:lumOff val="40000"/>
                      </a:schemeClr>
                    </a:solidFill>
                  </a:tcPr>
                </a:tc>
                <a:extLst>
                  <a:ext uri="{0D108BD9-81ED-4DB2-BD59-A6C34878D82A}">
                    <a16:rowId xmlns:a16="http://schemas.microsoft.com/office/drawing/2014/main" val="4148532902"/>
                  </a:ext>
                </a:extLst>
              </a:tr>
              <a:tr h="274320">
                <a:tc>
                  <a:txBody>
                    <a:bodyPr/>
                    <a:lstStyle/>
                    <a:p>
                      <a:endParaRPr lang="en-CA" dirty="0"/>
                    </a:p>
                  </a:txBody>
                  <a:tcPr marL="0" marR="0" marT="0" marB="0">
                    <a:solidFill>
                      <a:schemeClr val="accent4">
                        <a:lumMod val="60000"/>
                        <a:lumOff val="40000"/>
                      </a:schemeClr>
                    </a:solidFill>
                  </a:tcPr>
                </a:tc>
                <a:extLst>
                  <a:ext uri="{0D108BD9-81ED-4DB2-BD59-A6C34878D82A}">
                    <a16:rowId xmlns:a16="http://schemas.microsoft.com/office/drawing/2014/main" val="862936409"/>
                  </a:ext>
                </a:extLst>
              </a:tr>
              <a:tr h="274320">
                <a:tc>
                  <a:txBody>
                    <a:bodyPr/>
                    <a:lstStyle/>
                    <a:p>
                      <a:endParaRPr lang="en-CA"/>
                    </a:p>
                  </a:txBody>
                  <a:tcPr marL="0" marR="0" marT="0" marB="0">
                    <a:solidFill>
                      <a:schemeClr val="accent4">
                        <a:lumMod val="60000"/>
                        <a:lumOff val="40000"/>
                      </a:schemeClr>
                    </a:solidFill>
                  </a:tcPr>
                </a:tc>
                <a:extLst>
                  <a:ext uri="{0D108BD9-81ED-4DB2-BD59-A6C34878D82A}">
                    <a16:rowId xmlns:a16="http://schemas.microsoft.com/office/drawing/2014/main" val="1264666840"/>
                  </a:ext>
                </a:extLst>
              </a:tr>
              <a:tr h="274320">
                <a:tc>
                  <a:txBody>
                    <a:bodyPr/>
                    <a:lstStyle/>
                    <a:p>
                      <a:endParaRPr lang="en-CA" dirty="0"/>
                    </a:p>
                  </a:txBody>
                  <a:tcPr marL="0" marR="0" marT="0" marB="0">
                    <a:solidFill>
                      <a:schemeClr val="accent4">
                        <a:lumMod val="60000"/>
                        <a:lumOff val="40000"/>
                      </a:schemeClr>
                    </a:solidFill>
                  </a:tcPr>
                </a:tc>
                <a:extLst>
                  <a:ext uri="{0D108BD9-81ED-4DB2-BD59-A6C34878D82A}">
                    <a16:rowId xmlns:a16="http://schemas.microsoft.com/office/drawing/2014/main" val="3038549520"/>
                  </a:ext>
                </a:extLst>
              </a:tr>
              <a:tr h="274320">
                <a:tc>
                  <a:txBody>
                    <a:bodyPr/>
                    <a:lstStyle/>
                    <a:p>
                      <a:endParaRPr lang="en-CA" dirty="0"/>
                    </a:p>
                  </a:txBody>
                  <a:tcPr marL="0" marR="0" marT="0" marB="0">
                    <a:solidFill>
                      <a:schemeClr val="bg2">
                        <a:lumMod val="75000"/>
                      </a:schemeClr>
                    </a:solidFill>
                  </a:tcPr>
                </a:tc>
                <a:extLst>
                  <a:ext uri="{0D108BD9-81ED-4DB2-BD59-A6C34878D82A}">
                    <a16:rowId xmlns:a16="http://schemas.microsoft.com/office/drawing/2014/main" val="1247643866"/>
                  </a:ext>
                </a:extLst>
              </a:tr>
              <a:tr h="274320">
                <a:tc>
                  <a:txBody>
                    <a:bodyPr/>
                    <a:lstStyle/>
                    <a:p>
                      <a:endParaRPr lang="en-CA" dirty="0"/>
                    </a:p>
                  </a:txBody>
                  <a:tcPr marL="0" marR="0" marT="0" marB="0">
                    <a:solidFill>
                      <a:schemeClr val="bg2">
                        <a:lumMod val="75000"/>
                      </a:schemeClr>
                    </a:solidFill>
                  </a:tcPr>
                </a:tc>
                <a:extLst>
                  <a:ext uri="{0D108BD9-81ED-4DB2-BD59-A6C34878D82A}">
                    <a16:rowId xmlns:a16="http://schemas.microsoft.com/office/drawing/2014/main" val="317098044"/>
                  </a:ext>
                </a:extLst>
              </a:tr>
              <a:tr h="274320">
                <a:tc>
                  <a:txBody>
                    <a:bodyPr/>
                    <a:lstStyle/>
                    <a:p>
                      <a:endParaRPr lang="en-CA" dirty="0"/>
                    </a:p>
                  </a:txBody>
                  <a:tcPr marL="0" marR="0" marT="0" marB="0">
                    <a:solidFill>
                      <a:schemeClr val="bg2">
                        <a:lumMod val="75000"/>
                      </a:schemeClr>
                    </a:solidFill>
                  </a:tcPr>
                </a:tc>
                <a:extLst>
                  <a:ext uri="{0D108BD9-81ED-4DB2-BD59-A6C34878D82A}">
                    <a16:rowId xmlns:a16="http://schemas.microsoft.com/office/drawing/2014/main" val="163858344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04625261"/>
              </p:ext>
            </p:extLst>
          </p:nvPr>
        </p:nvGraphicFramePr>
        <p:xfrm>
          <a:off x="7444479" y="2748361"/>
          <a:ext cx="1040101" cy="822960"/>
        </p:xfrm>
        <a:graphic>
          <a:graphicData uri="http://schemas.openxmlformats.org/drawingml/2006/table">
            <a:tbl>
              <a:tblPr firstRow="1" bandRow="1">
                <a:tableStyleId>{5940675A-B579-460E-94D1-54222C63F5DA}</a:tableStyleId>
              </a:tblPr>
              <a:tblGrid>
                <a:gridCol w="1040101">
                  <a:extLst>
                    <a:ext uri="{9D8B030D-6E8A-4147-A177-3AD203B41FA5}">
                      <a16:colId xmlns:a16="http://schemas.microsoft.com/office/drawing/2014/main" val="492819451"/>
                    </a:ext>
                  </a:extLst>
                </a:gridCol>
              </a:tblGrid>
              <a:tr h="32591">
                <a:tc>
                  <a:txBody>
                    <a:bodyPr/>
                    <a:lstStyle/>
                    <a:p>
                      <a:pPr algn="ctr"/>
                      <a:r>
                        <a:rPr lang="en-US" b="1" dirty="0"/>
                        <a:t>4 pink</a:t>
                      </a:r>
                      <a:endParaRPr lang="en-CA" b="1" dirty="0"/>
                    </a:p>
                  </a:txBody>
                  <a:tcPr marL="0" marR="0" marT="0" marB="0">
                    <a:solidFill>
                      <a:schemeClr val="accent5">
                        <a:lumMod val="20000"/>
                        <a:lumOff val="80000"/>
                      </a:schemeClr>
                    </a:solidFill>
                  </a:tcPr>
                </a:tc>
                <a:extLst>
                  <a:ext uri="{0D108BD9-81ED-4DB2-BD59-A6C34878D82A}">
                    <a16:rowId xmlns:a16="http://schemas.microsoft.com/office/drawing/2014/main" val="3347156078"/>
                  </a:ext>
                </a:extLst>
              </a:tr>
              <a:tr h="274320">
                <a:tc>
                  <a:txBody>
                    <a:bodyPr/>
                    <a:lstStyle/>
                    <a:p>
                      <a:pPr algn="ctr" defTabSz="892175"/>
                      <a:r>
                        <a:rPr lang="en-US" b="1" dirty="0"/>
                        <a:t>5 green</a:t>
                      </a:r>
                      <a:endParaRPr lang="en-CA" dirty="0"/>
                    </a:p>
                  </a:txBody>
                  <a:tcPr marL="0" marR="0" marT="0" marB="0">
                    <a:solidFill>
                      <a:schemeClr val="accent4">
                        <a:lumMod val="60000"/>
                        <a:lumOff val="40000"/>
                      </a:schemeClr>
                    </a:solidFill>
                  </a:tcPr>
                </a:tc>
                <a:extLst>
                  <a:ext uri="{0D108BD9-81ED-4DB2-BD59-A6C34878D82A}">
                    <a16:rowId xmlns:a16="http://schemas.microsoft.com/office/drawing/2014/main" val="4059328958"/>
                  </a:ext>
                </a:extLst>
              </a:tr>
              <a:tr h="274320">
                <a:tc>
                  <a:txBody>
                    <a:bodyPr/>
                    <a:lstStyle/>
                    <a:p>
                      <a:pPr algn="ctr"/>
                      <a:r>
                        <a:rPr lang="en-US" b="1" dirty="0"/>
                        <a:t>3 blue</a:t>
                      </a:r>
                      <a:endParaRPr lang="en-CA" b="1" dirty="0"/>
                    </a:p>
                  </a:txBody>
                  <a:tcPr marL="0" marR="0" marT="0" marB="0">
                    <a:solidFill>
                      <a:schemeClr val="bg2">
                        <a:lumMod val="75000"/>
                      </a:schemeClr>
                    </a:solidFill>
                  </a:tcPr>
                </a:tc>
                <a:extLst>
                  <a:ext uri="{0D108BD9-81ED-4DB2-BD59-A6C34878D82A}">
                    <a16:rowId xmlns:a16="http://schemas.microsoft.com/office/drawing/2014/main" val="1638583449"/>
                  </a:ext>
                </a:extLst>
              </a:tr>
            </a:tbl>
          </a:graphicData>
        </a:graphic>
      </p:graphicFrame>
    </p:spTree>
    <p:extLst>
      <p:ext uri="{BB962C8B-B14F-4D97-AF65-F5344CB8AC3E}">
        <p14:creationId xmlns:p14="http://schemas.microsoft.com/office/powerpoint/2010/main" val="12353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515" y="1094880"/>
            <a:ext cx="8712968" cy="3693000"/>
          </a:xfrm>
        </p:spPr>
        <p:txBody>
          <a:bodyPr>
            <a:normAutofit fontScale="92500" lnSpcReduction="10000"/>
          </a:bodyPr>
          <a:lstStyle/>
          <a:p>
            <a:r>
              <a:rPr lang="en-US" sz="3200" dirty="0"/>
              <a:t>storing a file’s data in “</a:t>
            </a:r>
            <a:r>
              <a:rPr lang="en-US" sz="3200" dirty="0">
                <a:solidFill>
                  <a:schemeClr val="tx2"/>
                </a:solidFill>
              </a:rPr>
              <a:t>less space</a:t>
            </a:r>
            <a:r>
              <a:rPr lang="en-US" sz="3200" dirty="0"/>
              <a:t>”</a:t>
            </a:r>
            <a:br>
              <a:rPr lang="en-US" sz="3200" dirty="0"/>
            </a:br>
            <a:r>
              <a:rPr lang="en-US" sz="3200" dirty="0"/>
              <a:t>by “</a:t>
            </a:r>
            <a:r>
              <a:rPr lang="en-US" sz="3200" dirty="0">
                <a:solidFill>
                  <a:schemeClr val="tx2"/>
                </a:solidFill>
              </a:rPr>
              <a:t>minimizing redundancy</a:t>
            </a:r>
            <a:r>
              <a:rPr lang="en-US" sz="3200" dirty="0"/>
              <a:t>” in the content</a:t>
            </a:r>
          </a:p>
          <a:p>
            <a:r>
              <a:rPr lang="en-CA" sz="3200" dirty="0"/>
              <a:t>An </a:t>
            </a:r>
            <a:r>
              <a:rPr lang="en-CA" sz="3200" b="1" dirty="0">
                <a:solidFill>
                  <a:schemeClr val="tx2"/>
                </a:solidFill>
              </a:rPr>
              <a:t>archive</a:t>
            </a:r>
            <a:r>
              <a:rPr lang="en-CA" sz="3200" dirty="0"/>
              <a:t> is a collection of folders and files stored in one file, e.g. </a:t>
            </a:r>
            <a:r>
              <a:rPr lang="en-CA" sz="3200" i="1" dirty="0"/>
              <a:t>filename</a:t>
            </a:r>
            <a:r>
              <a:rPr lang="en-CA" sz="3200" dirty="0"/>
              <a:t>.ZIP</a:t>
            </a:r>
          </a:p>
          <a:p>
            <a:pPr lvl="1"/>
            <a:r>
              <a:rPr lang="en-CA" sz="2800" dirty="0"/>
              <a:t>Files are usually compressed</a:t>
            </a:r>
          </a:p>
          <a:p>
            <a:pPr lvl="1"/>
            <a:r>
              <a:rPr lang="en-CA" sz="2800" dirty="0"/>
              <a:t>Files can be encrypted</a:t>
            </a:r>
          </a:p>
          <a:p>
            <a:pPr lvl="1"/>
            <a:r>
              <a:rPr lang="en-CA" sz="2800" dirty="0"/>
              <a:t>Cross platform exchange</a:t>
            </a:r>
          </a:p>
          <a:p>
            <a:r>
              <a:rPr lang="en-CA" sz="3200" dirty="0"/>
              <a:t>OS options to compress / encrypt local files</a:t>
            </a:r>
          </a:p>
        </p:txBody>
      </p:sp>
      <p:sp>
        <p:nvSpPr>
          <p:cNvPr id="6" name="Title 1"/>
          <p:cNvSpPr>
            <a:spLocks noGrp="1"/>
          </p:cNvSpPr>
          <p:nvPr>
            <p:ph type="title"/>
          </p:nvPr>
        </p:nvSpPr>
        <p:spPr>
          <a:xfrm>
            <a:off x="467544" y="267494"/>
            <a:ext cx="8964488" cy="742950"/>
          </a:xfrm>
        </p:spPr>
        <p:txBody>
          <a:bodyPr>
            <a:noAutofit/>
          </a:bodyPr>
          <a:lstStyle/>
          <a:p>
            <a:r>
              <a:rPr lang="en-US" sz="3600" dirty="0"/>
              <a:t>What is “File Compression?”</a:t>
            </a:r>
          </a:p>
        </p:txBody>
      </p:sp>
    </p:spTree>
    <p:extLst>
      <p:ext uri="{BB962C8B-B14F-4D97-AF65-F5344CB8AC3E}">
        <p14:creationId xmlns:p14="http://schemas.microsoft.com/office/powerpoint/2010/main" val="147997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r>
              <a:rPr lang="en-US" sz="3600" dirty="0"/>
              <a:t>Why use File Compression? </a:t>
            </a:r>
            <a:endParaRPr lang="en-CA" sz="3600" dirty="0"/>
          </a:p>
        </p:txBody>
      </p:sp>
      <p:sp>
        <p:nvSpPr>
          <p:cNvPr id="3" name="Content Placeholder 2"/>
          <p:cNvSpPr>
            <a:spLocks noGrp="1"/>
          </p:cNvSpPr>
          <p:nvPr>
            <p:ph idx="1"/>
          </p:nvPr>
        </p:nvSpPr>
        <p:spPr>
          <a:xfrm>
            <a:off x="323528" y="915566"/>
            <a:ext cx="8496944" cy="4104456"/>
          </a:xfrm>
        </p:spPr>
        <p:txBody>
          <a:bodyPr>
            <a:normAutofit fontScale="92500"/>
          </a:bodyPr>
          <a:lstStyle/>
          <a:p>
            <a:pPr>
              <a:spcBef>
                <a:spcPts val="200"/>
              </a:spcBef>
            </a:pPr>
            <a:r>
              <a:rPr lang="en-US" sz="2800" dirty="0"/>
              <a:t>Writing / Sending data takes bandwidth and I/O time</a:t>
            </a:r>
          </a:p>
          <a:p>
            <a:pPr lvl="1">
              <a:spcBef>
                <a:spcPts val="200"/>
              </a:spcBef>
            </a:pPr>
            <a:r>
              <a:rPr lang="en-US" sz="2200" dirty="0"/>
              <a:t>Tape – not as obsolete as you might think with Linear Tape-Open</a:t>
            </a:r>
          </a:p>
          <a:p>
            <a:pPr lvl="1">
              <a:spcBef>
                <a:spcPts val="200"/>
              </a:spcBef>
            </a:pPr>
            <a:r>
              <a:rPr lang="en-US" sz="2200" dirty="0"/>
              <a:t>NAS – Network Attached Storage (local or remote)</a:t>
            </a:r>
          </a:p>
          <a:p>
            <a:pPr lvl="1">
              <a:spcBef>
                <a:spcPts val="200"/>
              </a:spcBef>
            </a:pPr>
            <a:r>
              <a:rPr lang="en-US" sz="2200" dirty="0"/>
              <a:t>USB – removable drives (ad hoc, user level)</a:t>
            </a:r>
          </a:p>
          <a:p>
            <a:pPr lvl="1">
              <a:spcBef>
                <a:spcPts val="200"/>
              </a:spcBef>
            </a:pPr>
            <a:r>
              <a:rPr lang="en-US" sz="2200" dirty="0"/>
              <a:t>FTP or </a:t>
            </a:r>
            <a:r>
              <a:rPr lang="en-CA" sz="2200" dirty="0"/>
              <a:t>Cloud Storage </a:t>
            </a:r>
            <a:r>
              <a:rPr lang="en-CA" sz="2200" dirty="0">
                <a:hlinkClick r:id="rId3"/>
              </a:rPr>
              <a:t>AWS Glacier, Google Nearline</a:t>
            </a:r>
            <a:endParaRPr lang="en-CA" sz="2200" dirty="0"/>
          </a:p>
          <a:p>
            <a:pPr>
              <a:spcBef>
                <a:spcPts val="200"/>
              </a:spcBef>
            </a:pPr>
            <a:r>
              <a:rPr lang="en-US" sz="2800" dirty="0"/>
              <a:t>E</a:t>
            </a:r>
            <a:r>
              <a:rPr lang="en-CA" sz="2800" dirty="0" err="1"/>
              <a:t>ncrypt</a:t>
            </a:r>
            <a:r>
              <a:rPr lang="en-CA" sz="2800" dirty="0"/>
              <a:t> off-site data for security</a:t>
            </a:r>
          </a:p>
          <a:p>
            <a:pPr lvl="1">
              <a:spcBef>
                <a:spcPts val="200"/>
              </a:spcBef>
            </a:pPr>
            <a:r>
              <a:rPr lang="en-CA" sz="2400" dirty="0"/>
              <a:t>compression software has a password encrypt option</a:t>
            </a:r>
          </a:p>
          <a:p>
            <a:r>
              <a:rPr lang="en-CA" sz="2800" dirty="0">
                <a:solidFill>
                  <a:schemeClr val="tx2"/>
                </a:solidFill>
              </a:rPr>
              <a:t>SSH </a:t>
            </a:r>
            <a:r>
              <a:rPr lang="en-CA" sz="2000" dirty="0">
                <a:solidFill>
                  <a:schemeClr val="tx2"/>
                </a:solidFill>
              </a:rPr>
              <a:t>(Secure </a:t>
            </a:r>
            <a:r>
              <a:rPr lang="en-CA" sz="2000" dirty="0" err="1">
                <a:solidFill>
                  <a:schemeClr val="tx2"/>
                </a:solidFill>
              </a:rPr>
              <a:t>SHell</a:t>
            </a:r>
            <a:r>
              <a:rPr lang="en-CA" sz="2000" dirty="0">
                <a:solidFill>
                  <a:schemeClr val="tx2"/>
                </a:solidFill>
              </a:rPr>
              <a:t>)</a:t>
            </a:r>
            <a:r>
              <a:rPr lang="en-CA" sz="2800" dirty="0">
                <a:solidFill>
                  <a:schemeClr val="tx2"/>
                </a:solidFill>
              </a:rPr>
              <a:t> can compress data: </a:t>
            </a:r>
            <a:r>
              <a:rPr lang="en-CA" sz="2800" dirty="0" err="1">
                <a:solidFill>
                  <a:schemeClr val="tx2"/>
                </a:solidFill>
              </a:rPr>
              <a:t>asynch</a:t>
            </a:r>
            <a:r>
              <a:rPr lang="en-CA" sz="2800" dirty="0">
                <a:solidFill>
                  <a:schemeClr val="tx2"/>
                </a:solidFill>
              </a:rPr>
              <a:t>.</a:t>
            </a:r>
          </a:p>
          <a:p>
            <a:r>
              <a:rPr lang="en-CA" sz="2800" dirty="0">
                <a:solidFill>
                  <a:schemeClr val="tx2"/>
                </a:solidFill>
              </a:rPr>
              <a:t>VoIP must do this in real-time, synchronously.</a:t>
            </a:r>
          </a:p>
          <a:p>
            <a:r>
              <a:rPr lang="en-CA" sz="2800" dirty="0">
                <a:solidFill>
                  <a:schemeClr val="tx2"/>
                </a:solidFill>
              </a:rPr>
              <a:t>Streaming sends compressed, receiver decompresses.</a:t>
            </a:r>
          </a:p>
        </p:txBody>
      </p:sp>
    </p:spTree>
    <p:extLst>
      <p:ext uri="{BB962C8B-B14F-4D97-AF65-F5344CB8AC3E}">
        <p14:creationId xmlns:p14="http://schemas.microsoft.com/office/powerpoint/2010/main" val="222631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3712" y="987574"/>
            <a:ext cx="8686800" cy="1800200"/>
          </a:xfrm>
        </p:spPr>
        <p:txBody>
          <a:bodyPr>
            <a:noAutofit/>
          </a:bodyPr>
          <a:lstStyle/>
          <a:p>
            <a:pPr marL="0" indent="0">
              <a:buNone/>
            </a:pPr>
            <a:r>
              <a:rPr lang="en-US" sz="2400" dirty="0"/>
              <a:t>Assumptions:</a:t>
            </a:r>
          </a:p>
          <a:p>
            <a:r>
              <a:rPr lang="en-US" sz="2400" dirty="0"/>
              <a:t>1MB plain text file, unique for each of 30,000 users</a:t>
            </a:r>
          </a:p>
          <a:p>
            <a:r>
              <a:rPr lang="en-US" sz="2400" dirty="0"/>
              <a:t>Network throughput is 2 seconds per file</a:t>
            </a:r>
          </a:p>
          <a:p>
            <a:r>
              <a:rPr lang="en-US" sz="2400" dirty="0"/>
              <a:t>text </a:t>
            </a:r>
            <a:r>
              <a:rPr lang="en-CA" sz="2400" dirty="0"/>
              <a:t>compressed to 35% of original, </a:t>
            </a:r>
            <a:r>
              <a:rPr lang="en-US" sz="2400" dirty="0"/>
              <a:t>throughput 1 sec/file</a:t>
            </a:r>
          </a:p>
          <a:p>
            <a:endParaRPr lang="en-US" sz="2400" dirty="0"/>
          </a:p>
        </p:txBody>
      </p:sp>
      <p:sp>
        <p:nvSpPr>
          <p:cNvPr id="8" name="Title 7">
            <a:extLst>
              <a:ext uri="{FF2B5EF4-FFF2-40B4-BE49-F238E27FC236}">
                <a16:creationId xmlns:a16="http://schemas.microsoft.com/office/drawing/2014/main" id="{F1196B02-DE9E-4D01-B4DE-E781213A7504}"/>
              </a:ext>
            </a:extLst>
          </p:cNvPr>
          <p:cNvSpPr>
            <a:spLocks noGrp="1"/>
          </p:cNvSpPr>
          <p:nvPr>
            <p:ph type="title"/>
          </p:nvPr>
        </p:nvSpPr>
        <p:spPr>
          <a:xfrm>
            <a:off x="457200" y="267494"/>
            <a:ext cx="8686800" cy="742950"/>
          </a:xfrm>
        </p:spPr>
        <p:txBody>
          <a:bodyPr>
            <a:normAutofit fontScale="90000"/>
          </a:bodyPr>
          <a:lstStyle/>
          <a:p>
            <a:r>
              <a:rPr lang="en-US" dirty="0"/>
              <a:t>Effect of File Compression on Data Transfer</a:t>
            </a:r>
            <a:endParaRPr lang="en-CA" dirty="0"/>
          </a:p>
        </p:txBody>
      </p:sp>
      <p:graphicFrame>
        <p:nvGraphicFramePr>
          <p:cNvPr id="2" name="Table 3">
            <a:extLst>
              <a:ext uri="{FF2B5EF4-FFF2-40B4-BE49-F238E27FC236}">
                <a16:creationId xmlns:a16="http://schemas.microsoft.com/office/drawing/2014/main" id="{29211BCE-2BAB-4261-B17F-832D6C10F0F9}"/>
              </a:ext>
            </a:extLst>
          </p:cNvPr>
          <p:cNvGraphicFramePr>
            <a:graphicFrameLocks noGrp="1"/>
          </p:cNvGraphicFramePr>
          <p:nvPr>
            <p:extLst>
              <p:ext uri="{D42A27DB-BD31-4B8C-83A1-F6EECF244321}">
                <p14:modId xmlns:p14="http://schemas.microsoft.com/office/powerpoint/2010/main" val="4066264521"/>
              </p:ext>
            </p:extLst>
          </p:nvPr>
        </p:nvGraphicFramePr>
        <p:xfrm>
          <a:off x="755576" y="2954134"/>
          <a:ext cx="6864424" cy="1107440"/>
        </p:xfrm>
        <a:graphic>
          <a:graphicData uri="http://schemas.openxmlformats.org/drawingml/2006/table">
            <a:tbl>
              <a:tblPr firstRow="1" bandRow="1">
                <a:tableStyleId>{69CF1AB2-1976-4502-BF36-3FF5EA218861}</a:tableStyleId>
              </a:tblPr>
              <a:tblGrid>
                <a:gridCol w="2520280">
                  <a:extLst>
                    <a:ext uri="{9D8B030D-6E8A-4147-A177-3AD203B41FA5}">
                      <a16:colId xmlns:a16="http://schemas.microsoft.com/office/drawing/2014/main" val="3846911907"/>
                    </a:ext>
                  </a:extLst>
                </a:gridCol>
                <a:gridCol w="1448048">
                  <a:extLst>
                    <a:ext uri="{9D8B030D-6E8A-4147-A177-3AD203B41FA5}">
                      <a16:colId xmlns:a16="http://schemas.microsoft.com/office/drawing/2014/main" val="3518895829"/>
                    </a:ext>
                  </a:extLst>
                </a:gridCol>
                <a:gridCol w="1448048">
                  <a:extLst>
                    <a:ext uri="{9D8B030D-6E8A-4147-A177-3AD203B41FA5}">
                      <a16:colId xmlns:a16="http://schemas.microsoft.com/office/drawing/2014/main" val="4204680451"/>
                    </a:ext>
                  </a:extLst>
                </a:gridCol>
                <a:gridCol w="1448048">
                  <a:extLst>
                    <a:ext uri="{9D8B030D-6E8A-4147-A177-3AD203B41FA5}">
                      <a16:colId xmlns:a16="http://schemas.microsoft.com/office/drawing/2014/main" val="1528587285"/>
                    </a:ext>
                  </a:extLst>
                </a:gridCol>
              </a:tblGrid>
              <a:tr h="122416">
                <a:tc>
                  <a:txBody>
                    <a:bodyPr/>
                    <a:lstStyle/>
                    <a:p>
                      <a:endParaRPr lang="en-CA" dirty="0"/>
                    </a:p>
                  </a:txBody>
                  <a:tcPr>
                    <a:lnL w="12700" cmpd="sng">
                      <a:noFill/>
                    </a:lnL>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dirty="0"/>
                        <a:t>Data</a:t>
                      </a:r>
                    </a:p>
                  </a:txBody>
                  <a:tcPr>
                    <a:lnL w="12700" cap="flat" cmpd="sng" algn="ctr">
                      <a:solidFill>
                        <a:schemeClr val="accent1"/>
                      </a:solidFill>
                      <a:prstDash val="solid"/>
                      <a:round/>
                      <a:headEnd type="none" w="med" len="med"/>
                      <a:tailEnd type="none" w="med" len="med"/>
                    </a:lnL>
                  </a:tcPr>
                </a:tc>
                <a:tc>
                  <a:txBody>
                    <a:bodyPr/>
                    <a:lstStyle/>
                    <a:p>
                      <a:pPr algn="ctr"/>
                      <a:r>
                        <a:rPr lang="en-CA" dirty="0"/>
                        <a:t>Time</a:t>
                      </a:r>
                    </a:p>
                  </a:txBody>
                  <a:tcPr/>
                </a:tc>
                <a:tc>
                  <a:txBody>
                    <a:bodyPr/>
                    <a:lstStyle/>
                    <a:p>
                      <a:pPr algn="ctr"/>
                      <a:r>
                        <a:rPr lang="en-CA" dirty="0"/>
                        <a:t>Size</a:t>
                      </a:r>
                    </a:p>
                  </a:txBody>
                  <a:tcPr/>
                </a:tc>
                <a:extLst>
                  <a:ext uri="{0D108BD9-81ED-4DB2-BD59-A6C34878D82A}">
                    <a16:rowId xmlns:a16="http://schemas.microsoft.com/office/drawing/2014/main" val="26735559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Original </a:t>
                      </a:r>
                      <a:r>
                        <a:rPr lang="en-US" sz="1800" dirty="0"/>
                        <a:t>1MB plain text </a:t>
                      </a:r>
                      <a:endParaRPr lang="en-CA" dirty="0"/>
                    </a:p>
                  </a:txBody>
                  <a:tcPr>
                    <a:lnT w="12700" cap="flat" cmpd="sng" algn="ctr">
                      <a:solidFill>
                        <a:schemeClr val="accent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8.24 Mb</a:t>
                      </a:r>
                      <a:endParaRPr lang="en-CA" dirty="0"/>
                    </a:p>
                  </a:txBody>
                  <a:tcPr/>
                </a:tc>
                <a:tc>
                  <a:txBody>
                    <a:bodyPr/>
                    <a:lstStyle/>
                    <a:p>
                      <a:pPr algn="ctr"/>
                      <a:r>
                        <a:rPr lang="en-US" sz="1800" dirty="0"/>
                        <a:t>16.6 </a:t>
                      </a:r>
                      <a:r>
                        <a:rPr lang="en-US" sz="1800" b="0" dirty="0"/>
                        <a:t>hours</a:t>
                      </a:r>
                      <a:endParaRPr lang="en-CA" b="0" dirty="0"/>
                    </a:p>
                  </a:txBody>
                  <a:tcPr/>
                </a:tc>
                <a:tc>
                  <a:txBody>
                    <a:bodyPr/>
                    <a:lstStyle/>
                    <a:p>
                      <a:pPr algn="ctr"/>
                      <a:r>
                        <a:rPr lang="en-CA" dirty="0"/>
                        <a:t>241.4Gb</a:t>
                      </a:r>
                    </a:p>
                  </a:txBody>
                  <a:tcPr/>
                </a:tc>
                <a:extLst>
                  <a:ext uri="{0D108BD9-81ED-4DB2-BD59-A6C34878D82A}">
                    <a16:rowId xmlns:a16="http://schemas.microsoft.com/office/drawing/2014/main" val="1640256902"/>
                  </a:ext>
                </a:extLst>
              </a:tr>
              <a:tr h="370840">
                <a:tc>
                  <a:txBody>
                    <a:bodyPr/>
                    <a:lstStyle/>
                    <a:p>
                      <a:r>
                        <a:rPr lang="en-CA" dirty="0"/>
                        <a:t>Compressed to 35%</a:t>
                      </a:r>
                    </a:p>
                  </a:txBody>
                  <a:tcPr/>
                </a:tc>
                <a:tc>
                  <a:txBody>
                    <a:bodyPr/>
                    <a:lstStyle/>
                    <a:p>
                      <a:pPr algn="ctr"/>
                      <a:r>
                        <a:rPr lang="en-CA" dirty="0"/>
                        <a:t>2.88 Mb</a:t>
                      </a:r>
                    </a:p>
                  </a:txBody>
                  <a:tcPr/>
                </a:tc>
                <a:tc>
                  <a:txBody>
                    <a:bodyPr/>
                    <a:lstStyle/>
                    <a:p>
                      <a:pPr algn="ctr"/>
                      <a:r>
                        <a:rPr lang="en-CA" dirty="0"/>
                        <a:t>  8.3 hours</a:t>
                      </a:r>
                    </a:p>
                  </a:txBody>
                  <a:tcPr/>
                </a:tc>
                <a:tc>
                  <a:txBody>
                    <a:bodyPr/>
                    <a:lstStyle/>
                    <a:p>
                      <a:pPr algn="ctr"/>
                      <a:r>
                        <a:rPr lang="en-CA" dirty="0"/>
                        <a:t>  84.5Gb</a:t>
                      </a:r>
                    </a:p>
                  </a:txBody>
                  <a:tcPr/>
                </a:tc>
                <a:extLst>
                  <a:ext uri="{0D108BD9-81ED-4DB2-BD59-A6C34878D82A}">
                    <a16:rowId xmlns:a16="http://schemas.microsoft.com/office/drawing/2014/main" val="1594115029"/>
                  </a:ext>
                </a:extLst>
              </a:tr>
            </a:tbl>
          </a:graphicData>
        </a:graphic>
      </p:graphicFrame>
    </p:spTree>
    <p:extLst>
      <p:ext uri="{BB962C8B-B14F-4D97-AF65-F5344CB8AC3E}">
        <p14:creationId xmlns:p14="http://schemas.microsoft.com/office/powerpoint/2010/main" val="542567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25802</TotalTime>
  <Words>6506</Words>
  <Application>Microsoft Office PowerPoint</Application>
  <PresentationFormat>On-screen Show (16:9)</PresentationFormat>
  <Paragraphs>608</Paragraphs>
  <Slides>40</Slides>
  <Notes>40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 Narrow</vt:lpstr>
      <vt:lpstr>Calibri</vt:lpstr>
      <vt:lpstr>Consolas</vt:lpstr>
      <vt:lpstr>Courier New</vt:lpstr>
      <vt:lpstr>Franklin Gothic Demi</vt:lpstr>
      <vt:lpstr>Webdings</vt:lpstr>
      <vt:lpstr>Clarity</vt:lpstr>
      <vt:lpstr>Computer Principles for Programmers</vt:lpstr>
      <vt:lpstr>News of the Week</vt:lpstr>
      <vt:lpstr>PowerPoint Presentation</vt:lpstr>
      <vt:lpstr>Agenda</vt:lpstr>
      <vt:lpstr>Agenda (Cont’d)</vt:lpstr>
      <vt:lpstr>What is “File Compression?”</vt:lpstr>
      <vt:lpstr>What is “File Compression?”</vt:lpstr>
      <vt:lpstr>Why use File Compression? </vt:lpstr>
      <vt:lpstr>Effect of File Compression on Data Transfer</vt:lpstr>
      <vt:lpstr>How File Compression works</vt:lpstr>
      <vt:lpstr>Are Pop Lyrics Getting More Repetitive?   Lempel-Zi-Welch compression measures repetitive lyric sequences.</vt:lpstr>
      <vt:lpstr>How Huffman decoding works</vt:lpstr>
      <vt:lpstr>Lossless vs. Lossy Compression</vt:lpstr>
      <vt:lpstr>Lossy vs. Lossless compression</vt:lpstr>
      <vt:lpstr> MP3/AAC CD HiRes  320 kbps 1,411 kbps 9,216 kbps  22.7% 100% 653% </vt:lpstr>
      <vt:lpstr>Overview of some Compression File Formats</vt:lpstr>
      <vt:lpstr>Drawbacks to Compression</vt:lpstr>
      <vt:lpstr>Why do we need backups? </vt:lpstr>
      <vt:lpstr>Continuous Data Integrity with RAID</vt:lpstr>
      <vt:lpstr>User Level File Recovery … is not backup</vt:lpstr>
      <vt:lpstr>Three characteristics define a Backup</vt:lpstr>
      <vt:lpstr>Classic File Backup Types/Strategy</vt:lpstr>
      <vt:lpstr>Classic File Backup Types/Strategy</vt:lpstr>
      <vt:lpstr>Enterprise backup</vt:lpstr>
      <vt:lpstr>3-2-1 Backup Checklist</vt:lpstr>
      <vt:lpstr>The final word on backups…</vt:lpstr>
      <vt:lpstr>Notes</vt:lpstr>
      <vt:lpstr>Compression file formats</vt:lpstr>
      <vt:lpstr>How Compression Works</vt:lpstr>
      <vt:lpstr>How Compression Works (cont’d)</vt:lpstr>
      <vt:lpstr>How Compression Works (cont’d)</vt:lpstr>
      <vt:lpstr>Two types of Compression Formats</vt:lpstr>
      <vt:lpstr>What is “Lossless” Vs. “Lossy” Compression? (Cont’d)</vt:lpstr>
      <vt:lpstr>Overview of some Compression File Formats</vt:lpstr>
      <vt:lpstr>Overview of some Compression File Formats (Cont’d)</vt:lpstr>
      <vt:lpstr>Overview of some Compression File Formats (Cont’d)</vt:lpstr>
      <vt:lpstr>What is a “Backup” and why do we need backups? (Cont’d)</vt:lpstr>
      <vt:lpstr>When &amp; How to run your Backup</vt:lpstr>
      <vt:lpstr>Locations of Backup Media</vt:lpstr>
      <vt:lpstr>Locations of Backup Media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Timothy.McKenna@senecacollege.ca;Reza Khojasteh;Marc.Gurwitz@senecacollege.ca;Danny Roy</dc:creator>
  <cp:lastModifiedBy>Tim McKenna</cp:lastModifiedBy>
  <cp:revision>957</cp:revision>
  <cp:lastPrinted>2019-11-04T02:36:48Z</cp:lastPrinted>
  <dcterms:created xsi:type="dcterms:W3CDTF">2016-05-30T19:06:58Z</dcterms:created>
  <dcterms:modified xsi:type="dcterms:W3CDTF">2020-04-21T03:33:19Z</dcterms:modified>
</cp:coreProperties>
</file>